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</p:sldIdLst>
  <p:sldSz cx="393192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77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4900" y="2992968"/>
            <a:ext cx="29489400" cy="6366933"/>
          </a:xfrm>
        </p:spPr>
        <p:txBody>
          <a:bodyPr anchor="b"/>
          <a:lstStyle>
            <a:lvl1pPr algn="ctr">
              <a:defRPr sz="1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14900" y="9605435"/>
            <a:ext cx="29489400" cy="4415365"/>
          </a:xfrm>
        </p:spPr>
        <p:txBody>
          <a:bodyPr/>
          <a:lstStyle>
            <a:lvl1pPr marL="0" indent="0" algn="ctr">
              <a:buNone/>
              <a:defRPr sz="6400"/>
            </a:lvl1pPr>
            <a:lvl2pPr marL="1219215" indent="0" algn="ctr">
              <a:buNone/>
              <a:defRPr sz="5333"/>
            </a:lvl2pPr>
            <a:lvl3pPr marL="2438430" indent="0" algn="ctr">
              <a:buNone/>
              <a:defRPr sz="4800"/>
            </a:lvl3pPr>
            <a:lvl4pPr marL="3657646" indent="0" algn="ctr">
              <a:buNone/>
              <a:defRPr sz="4267"/>
            </a:lvl4pPr>
            <a:lvl5pPr marL="4876861" indent="0" algn="ctr">
              <a:buNone/>
              <a:defRPr sz="4267"/>
            </a:lvl5pPr>
            <a:lvl6pPr marL="6096076" indent="0" algn="ctr">
              <a:buNone/>
              <a:defRPr sz="4267"/>
            </a:lvl6pPr>
            <a:lvl7pPr marL="7315291" indent="0" algn="ctr">
              <a:buNone/>
              <a:defRPr sz="4267"/>
            </a:lvl7pPr>
            <a:lvl8pPr marL="8534507" indent="0" algn="ctr">
              <a:buNone/>
              <a:defRPr sz="4267"/>
            </a:lvl8pPr>
            <a:lvl9pPr marL="9753722" indent="0" algn="ctr">
              <a:buNone/>
              <a:defRPr sz="42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3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6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137802" y="973667"/>
            <a:ext cx="8478203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03195" y="973667"/>
            <a:ext cx="24943118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4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2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2716" y="4559303"/>
            <a:ext cx="33912810" cy="7607299"/>
          </a:xfrm>
        </p:spPr>
        <p:txBody>
          <a:bodyPr anchor="b"/>
          <a:lstStyle>
            <a:lvl1pPr>
              <a:defRPr sz="1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2716" y="12238569"/>
            <a:ext cx="33912810" cy="4000499"/>
          </a:xfrm>
        </p:spPr>
        <p:txBody>
          <a:bodyPr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219215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2pPr>
            <a:lvl3pPr marL="243843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3657646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4pPr>
            <a:lvl5pPr marL="4876861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5pPr>
            <a:lvl6pPr marL="6096076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6pPr>
            <a:lvl7pPr marL="7315291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7pPr>
            <a:lvl8pPr marL="8534507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8pPr>
            <a:lvl9pPr marL="975372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6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03195" y="4868333"/>
            <a:ext cx="1671066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5345" y="4868333"/>
            <a:ext cx="1671066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4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8316" y="973668"/>
            <a:ext cx="33912810" cy="35348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8318" y="4483101"/>
            <a:ext cx="16633863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08318" y="6680200"/>
            <a:ext cx="16633863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905345" y="4483101"/>
            <a:ext cx="16715781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905345" y="6680200"/>
            <a:ext cx="16715781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5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5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8318" y="1219200"/>
            <a:ext cx="12681464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15781" y="2633135"/>
            <a:ext cx="19905345" cy="12996333"/>
          </a:xfrm>
        </p:spPr>
        <p:txBody>
          <a:bodyPr/>
          <a:lstStyle>
            <a:lvl1pPr>
              <a:defRPr sz="8533"/>
            </a:lvl1pPr>
            <a:lvl2pPr>
              <a:defRPr sz="7467"/>
            </a:lvl2pPr>
            <a:lvl3pPr>
              <a:defRPr sz="6400"/>
            </a:lvl3pPr>
            <a:lvl4pPr>
              <a:defRPr sz="5333"/>
            </a:lvl4pPr>
            <a:lvl5pPr>
              <a:defRPr sz="5333"/>
            </a:lvl5pPr>
            <a:lvl6pPr>
              <a:defRPr sz="5333"/>
            </a:lvl6pPr>
            <a:lvl7pPr>
              <a:defRPr sz="5333"/>
            </a:lvl7pPr>
            <a:lvl8pPr>
              <a:defRPr sz="5333"/>
            </a:lvl8pPr>
            <a:lvl9pPr>
              <a:defRPr sz="5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08318" y="5486400"/>
            <a:ext cx="12681464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5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8318" y="1219200"/>
            <a:ext cx="12681464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715781" y="2633135"/>
            <a:ext cx="19905345" cy="12996333"/>
          </a:xfrm>
        </p:spPr>
        <p:txBody>
          <a:bodyPr anchor="t"/>
          <a:lstStyle>
            <a:lvl1pPr marL="0" indent="0">
              <a:buNone/>
              <a:defRPr sz="8533"/>
            </a:lvl1pPr>
            <a:lvl2pPr marL="1219215" indent="0">
              <a:buNone/>
              <a:defRPr sz="7467"/>
            </a:lvl2pPr>
            <a:lvl3pPr marL="2438430" indent="0">
              <a:buNone/>
              <a:defRPr sz="6400"/>
            </a:lvl3pPr>
            <a:lvl4pPr marL="3657646" indent="0">
              <a:buNone/>
              <a:defRPr sz="5333"/>
            </a:lvl4pPr>
            <a:lvl5pPr marL="4876861" indent="0">
              <a:buNone/>
              <a:defRPr sz="5333"/>
            </a:lvl5pPr>
            <a:lvl6pPr marL="6096076" indent="0">
              <a:buNone/>
              <a:defRPr sz="5333"/>
            </a:lvl6pPr>
            <a:lvl7pPr marL="7315291" indent="0">
              <a:buNone/>
              <a:defRPr sz="5333"/>
            </a:lvl7pPr>
            <a:lvl8pPr marL="8534507" indent="0">
              <a:buNone/>
              <a:defRPr sz="5333"/>
            </a:lvl8pPr>
            <a:lvl9pPr marL="9753722" indent="0">
              <a:buNone/>
              <a:defRPr sz="5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08318" y="5486400"/>
            <a:ext cx="12681464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5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03195" y="973668"/>
            <a:ext cx="3391281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3195" y="4868333"/>
            <a:ext cx="3391281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03195" y="16950268"/>
            <a:ext cx="884682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0F847-F655-4EB3-B404-1C45E78DF2C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24485" y="16950268"/>
            <a:ext cx="1327023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769185" y="16950268"/>
            <a:ext cx="884682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64247-79B9-4756-9F92-56407744F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8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2438430" rtl="0" eaLnBrk="1" latinLnBrk="0" hangingPunct="1">
        <a:lnSpc>
          <a:spcPct val="90000"/>
        </a:lnSpc>
        <a:spcBef>
          <a:spcPct val="0"/>
        </a:spcBef>
        <a:buNone/>
        <a:defRPr sz="1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608" indent="-609608" algn="l" defTabSz="2438430" rtl="0" eaLnBrk="1" latinLnBrk="0" hangingPunct="1">
        <a:lnSpc>
          <a:spcPct val="90000"/>
        </a:lnSpc>
        <a:spcBef>
          <a:spcPts val="2667"/>
        </a:spcBef>
        <a:buFont typeface="Arial" panose="020B0604020202020204" pitchFamily="34" charset="0"/>
        <a:buChar char="•"/>
        <a:defRPr sz="7467" kern="1200">
          <a:solidFill>
            <a:schemeClr val="tx1"/>
          </a:solidFill>
          <a:latin typeface="+mn-lt"/>
          <a:ea typeface="+mn-ea"/>
          <a:cs typeface="+mn-cs"/>
        </a:defRPr>
      </a:lvl1pPr>
      <a:lvl2pPr marL="182882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048038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5333" kern="1200">
          <a:solidFill>
            <a:schemeClr val="tx1"/>
          </a:solidFill>
          <a:latin typeface="+mn-lt"/>
          <a:ea typeface="+mn-ea"/>
          <a:cs typeface="+mn-cs"/>
        </a:defRPr>
      </a:lvl3pPr>
      <a:lvl4pPr marL="426725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6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70568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92489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914411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3330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843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4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686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607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9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4507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3722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3ED8C-E7BA-43A6-8019-2BA1DF36F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6600" dirty="0">
                <a:cs typeface="B Titr" panose="00000700000000000000" pitchFamily="2" charset="-78"/>
              </a:rPr>
              <a:t>معماری امنیتی سیستم </a:t>
            </a:r>
            <a:r>
              <a:rPr lang="fa-IR" sz="6600" dirty="0" err="1">
                <a:cs typeface="B Titr" panose="00000700000000000000" pitchFamily="2" charset="-78"/>
              </a:rPr>
              <a:t>سادا</a:t>
            </a:r>
            <a:endParaRPr lang="en-US" sz="6600" dirty="0">
              <a:cs typeface="B Titr" panose="000007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A3C7E7-64E7-4CB1-ADF8-50D1E3EDB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14900" y="10323892"/>
            <a:ext cx="29489400" cy="4415365"/>
          </a:xfrm>
        </p:spPr>
        <p:txBody>
          <a:bodyPr>
            <a:normAutofit/>
          </a:bodyPr>
          <a:lstStyle/>
          <a:p>
            <a:r>
              <a:rPr lang="fa-IR" sz="5400" dirty="0">
                <a:cs typeface="B Nazanin" panose="00000400000000000000" pitchFamily="2" charset="-78"/>
              </a:rPr>
              <a:t>شرکت برنا</a:t>
            </a:r>
          </a:p>
          <a:p>
            <a:pPr rtl="1"/>
            <a:r>
              <a:rPr lang="fa-IR" sz="4800" dirty="0">
                <a:cs typeface="B Nazanin" panose="00000400000000000000" pitchFamily="2" charset="-78"/>
              </a:rPr>
              <a:t>تاریخ انتشار: 1 مهر 1402</a:t>
            </a:r>
          </a:p>
          <a:p>
            <a:pPr rtl="1"/>
            <a:r>
              <a:rPr lang="fa-IR" sz="4800" dirty="0">
                <a:cs typeface="B Nazanin" panose="00000400000000000000" pitchFamily="2" charset="-78"/>
              </a:rPr>
              <a:t>تاریخ آخرین ویرایش: 3 مهر 1402</a:t>
            </a:r>
            <a:endParaRPr lang="en-US" sz="4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0873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F37DF6-04AF-40A1-A1F9-BECD63B941DF}"/>
              </a:ext>
            </a:extLst>
          </p:cNvPr>
          <p:cNvSpPr/>
          <p:nvPr/>
        </p:nvSpPr>
        <p:spPr>
          <a:xfrm>
            <a:off x="25118212" y="15846120"/>
            <a:ext cx="1346556" cy="8411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ELK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8E5381-53D6-4855-9FAB-893BF1CFCAC2}"/>
              </a:ext>
            </a:extLst>
          </p:cNvPr>
          <p:cNvSpPr/>
          <p:nvPr/>
        </p:nvSpPr>
        <p:spPr>
          <a:xfrm>
            <a:off x="21754966" y="15144063"/>
            <a:ext cx="6622557" cy="2168126"/>
          </a:xfrm>
          <a:prstGeom prst="rect">
            <a:avLst/>
          </a:prstGeom>
          <a:noFill/>
          <a:ln w="3175">
            <a:solidFill>
              <a:schemeClr val="bg2">
                <a:lumMod val="9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5A695D-62FE-403D-9FB1-4C5CC65E19F9}"/>
              </a:ext>
            </a:extLst>
          </p:cNvPr>
          <p:cNvSpPr/>
          <p:nvPr/>
        </p:nvSpPr>
        <p:spPr>
          <a:xfrm>
            <a:off x="23896691" y="15113344"/>
            <a:ext cx="3126769" cy="50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Logging and Monitoring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8DF3E0-2FD8-4426-BF62-C6695E358129}"/>
              </a:ext>
            </a:extLst>
          </p:cNvPr>
          <p:cNvSpPr/>
          <p:nvPr/>
        </p:nvSpPr>
        <p:spPr>
          <a:xfrm>
            <a:off x="27292455" y="15845804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Grafana</a:t>
            </a:r>
          </a:p>
        </p:txBody>
      </p:sp>
      <p:sp>
        <p:nvSpPr>
          <p:cNvPr id="6" name="Cylinder 5">
            <a:extLst>
              <a:ext uri="{FF2B5EF4-FFF2-40B4-BE49-F238E27FC236}">
                <a16:creationId xmlns:a16="http://schemas.microsoft.com/office/drawing/2014/main" id="{C2D3A1A4-990C-49D3-9813-A3CAABDC8B22}"/>
              </a:ext>
            </a:extLst>
          </p:cNvPr>
          <p:cNvSpPr/>
          <p:nvPr/>
        </p:nvSpPr>
        <p:spPr>
          <a:xfrm rot="16200000">
            <a:off x="23412916" y="15460637"/>
            <a:ext cx="647272" cy="1613043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5B2FC8-88EF-45C9-95A8-5C4C5E26E6EF}"/>
              </a:ext>
            </a:extLst>
          </p:cNvPr>
          <p:cNvSpPr/>
          <p:nvPr/>
        </p:nvSpPr>
        <p:spPr>
          <a:xfrm>
            <a:off x="23154847" y="16001250"/>
            <a:ext cx="1089061" cy="5393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ysClr val="windowText" lastClr="0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Kafka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31CB26D-BFA1-4B54-9326-295A26239017}"/>
              </a:ext>
            </a:extLst>
          </p:cNvPr>
          <p:cNvCxnSpPr>
            <a:cxnSpLocks/>
            <a:stCxn id="6" idx="3"/>
            <a:endCxn id="2" idx="1"/>
          </p:cNvCxnSpPr>
          <p:nvPr/>
        </p:nvCxnSpPr>
        <p:spPr>
          <a:xfrm flipV="1">
            <a:off x="24543074" y="16266722"/>
            <a:ext cx="575138" cy="43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CE6BB9E-1D98-419A-B1FF-5F450C447FCB}"/>
              </a:ext>
            </a:extLst>
          </p:cNvPr>
          <p:cNvSpPr/>
          <p:nvPr/>
        </p:nvSpPr>
        <p:spPr>
          <a:xfrm>
            <a:off x="21247976" y="15465298"/>
            <a:ext cx="2017160" cy="421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LOGS FROM ALL SERVICES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220F4A0-F564-49E9-9B96-882118A3CF0D}"/>
              </a:ext>
            </a:extLst>
          </p:cNvPr>
          <p:cNvCxnSpPr>
            <a:cxnSpLocks/>
            <a:stCxn id="2" idx="3"/>
            <a:endCxn id="5" idx="1"/>
          </p:cNvCxnSpPr>
          <p:nvPr/>
        </p:nvCxnSpPr>
        <p:spPr>
          <a:xfrm flipV="1">
            <a:off x="26464768" y="16261915"/>
            <a:ext cx="827680" cy="48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4A648CB-8E1B-4509-A929-7E6704D15DD8}"/>
              </a:ext>
            </a:extLst>
          </p:cNvPr>
          <p:cNvSpPr/>
          <p:nvPr/>
        </p:nvSpPr>
        <p:spPr>
          <a:xfrm>
            <a:off x="25492378" y="16457001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C2D4F4-429A-4D21-B5D3-9AE384773466}"/>
              </a:ext>
            </a:extLst>
          </p:cNvPr>
          <p:cNvSpPr/>
          <p:nvPr/>
        </p:nvSpPr>
        <p:spPr>
          <a:xfrm>
            <a:off x="24829481" y="16457001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Auditing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9FD42C5-8847-4CC3-A8C7-7259088B79B5}"/>
              </a:ext>
            </a:extLst>
          </p:cNvPr>
          <p:cNvSpPr/>
          <p:nvPr/>
        </p:nvSpPr>
        <p:spPr>
          <a:xfrm>
            <a:off x="26145001" y="16465564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IP Filtering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79D74DE-5638-4331-8086-119FBA7BF805}"/>
              </a:ext>
            </a:extLst>
          </p:cNvPr>
          <p:cNvCxnSpPr>
            <a:cxnSpLocks/>
          </p:cNvCxnSpPr>
          <p:nvPr/>
        </p:nvCxnSpPr>
        <p:spPr>
          <a:xfrm flipV="1">
            <a:off x="21719147" y="16138657"/>
            <a:ext cx="1154011" cy="913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23A6903-1EB2-4187-82BB-5F560E6AE8BF}"/>
              </a:ext>
            </a:extLst>
          </p:cNvPr>
          <p:cNvCxnSpPr>
            <a:cxnSpLocks/>
          </p:cNvCxnSpPr>
          <p:nvPr/>
        </p:nvCxnSpPr>
        <p:spPr>
          <a:xfrm>
            <a:off x="21719147" y="16315062"/>
            <a:ext cx="1154011" cy="371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5E5448D-2DBE-49F6-B9ED-C7705F3198E3}"/>
              </a:ext>
            </a:extLst>
          </p:cNvPr>
          <p:cNvCxnSpPr>
            <a:cxnSpLocks/>
          </p:cNvCxnSpPr>
          <p:nvPr/>
        </p:nvCxnSpPr>
        <p:spPr>
          <a:xfrm>
            <a:off x="21695820" y="16483252"/>
            <a:ext cx="1189752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57CA3A05-BC7B-4E90-B590-30CE8561116B}"/>
              </a:ext>
            </a:extLst>
          </p:cNvPr>
          <p:cNvSpPr/>
          <p:nvPr/>
        </p:nvSpPr>
        <p:spPr>
          <a:xfrm>
            <a:off x="23533575" y="16470628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AuthN</a:t>
            </a:r>
            <a:endParaRPr lang="en-US" sz="1000" dirty="0"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1C09A36-BE54-489E-9FD6-AAFA2B9F2AAD}"/>
              </a:ext>
            </a:extLst>
          </p:cNvPr>
          <p:cNvSpPr/>
          <p:nvPr/>
        </p:nvSpPr>
        <p:spPr>
          <a:xfrm>
            <a:off x="5974919" y="6079341"/>
            <a:ext cx="6009099" cy="591926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BBAC838-317B-4277-BB0E-147CD919E213}"/>
              </a:ext>
            </a:extLst>
          </p:cNvPr>
          <p:cNvSpPr/>
          <p:nvPr/>
        </p:nvSpPr>
        <p:spPr>
          <a:xfrm>
            <a:off x="7136946" y="6083135"/>
            <a:ext cx="3126769" cy="3556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Monster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78D13-2E29-4243-9E85-17FCED636350}"/>
              </a:ext>
            </a:extLst>
          </p:cNvPr>
          <p:cNvSpPr/>
          <p:nvPr/>
        </p:nvSpPr>
        <p:spPr>
          <a:xfrm>
            <a:off x="8295519" y="6744100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Account Server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54DE3ED-DF01-472E-A2FF-63A8659306A6}"/>
              </a:ext>
            </a:extLst>
          </p:cNvPr>
          <p:cNvSpPr/>
          <p:nvPr/>
        </p:nvSpPr>
        <p:spPr>
          <a:xfrm>
            <a:off x="8295519" y="7955767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Container Server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0228D1A-7943-4F64-B5B8-D4199CB7668C}"/>
              </a:ext>
            </a:extLst>
          </p:cNvPr>
          <p:cNvSpPr/>
          <p:nvPr/>
        </p:nvSpPr>
        <p:spPr>
          <a:xfrm>
            <a:off x="8295519" y="9167877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Object Server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A52F4E5-1DF7-45F8-A768-20A1B53BE58A}"/>
              </a:ext>
            </a:extLst>
          </p:cNvPr>
          <p:cNvSpPr/>
          <p:nvPr/>
        </p:nvSpPr>
        <p:spPr>
          <a:xfrm>
            <a:off x="10770203" y="7529976"/>
            <a:ext cx="819791" cy="31361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Proxy Server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926E50C-1E94-4212-A9C3-9657A6E0E3F3}"/>
              </a:ext>
            </a:extLst>
          </p:cNvPr>
          <p:cNvSpPr/>
          <p:nvPr/>
        </p:nvSpPr>
        <p:spPr>
          <a:xfrm>
            <a:off x="12419854" y="8034614"/>
            <a:ext cx="819791" cy="21268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Load Balancer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7AA6782-8A7B-4DB8-BF3D-C79CEB51F885}"/>
              </a:ext>
            </a:extLst>
          </p:cNvPr>
          <p:cNvSpPr/>
          <p:nvPr/>
        </p:nvSpPr>
        <p:spPr>
          <a:xfrm>
            <a:off x="6670186" y="10497063"/>
            <a:ext cx="906403" cy="8222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Replicator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6D3BA19-872A-4645-8EF4-2FF02D95B324}"/>
              </a:ext>
            </a:extLst>
          </p:cNvPr>
          <p:cNvSpPr/>
          <p:nvPr/>
        </p:nvSpPr>
        <p:spPr>
          <a:xfrm>
            <a:off x="7722313" y="10497051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Auditor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6E75EF5-D324-4E1C-A275-82A54188BAD2}"/>
              </a:ext>
            </a:extLst>
          </p:cNvPr>
          <p:cNvSpPr/>
          <p:nvPr/>
        </p:nvSpPr>
        <p:spPr>
          <a:xfrm>
            <a:off x="8801832" y="10497051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Updater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DF697F5-2382-45F0-882C-B8FC3622413E}"/>
              </a:ext>
            </a:extLst>
          </p:cNvPr>
          <p:cNvSpPr/>
          <p:nvPr/>
        </p:nvSpPr>
        <p:spPr>
          <a:xfrm>
            <a:off x="13793288" y="15112878"/>
            <a:ext cx="945673" cy="12743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WAF</a:t>
            </a:r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264D2EC2-954A-4097-9CDE-1DFA98783607}"/>
              </a:ext>
            </a:extLst>
          </p:cNvPr>
          <p:cNvSpPr/>
          <p:nvPr/>
        </p:nvSpPr>
        <p:spPr>
          <a:xfrm>
            <a:off x="7994078" y="7253984"/>
            <a:ext cx="646042" cy="602650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ysClr val="windowText" lastClr="000000"/>
                </a:solidFill>
              </a:rPr>
              <a:t>Ring</a:t>
            </a:r>
          </a:p>
        </p:txBody>
      </p:sp>
      <p:sp>
        <p:nvSpPr>
          <p:cNvPr id="46" name="Flowchart: Connector 45">
            <a:extLst>
              <a:ext uri="{FF2B5EF4-FFF2-40B4-BE49-F238E27FC236}">
                <a16:creationId xmlns:a16="http://schemas.microsoft.com/office/drawing/2014/main" id="{3C98C800-E2B8-4089-BDB8-94D33C217B96}"/>
              </a:ext>
            </a:extLst>
          </p:cNvPr>
          <p:cNvSpPr/>
          <p:nvPr/>
        </p:nvSpPr>
        <p:spPr>
          <a:xfrm>
            <a:off x="7926498" y="8437355"/>
            <a:ext cx="646042" cy="602650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ysClr val="windowText" lastClr="000000"/>
                </a:solidFill>
              </a:rPr>
              <a:t>Ring</a:t>
            </a:r>
          </a:p>
        </p:txBody>
      </p:sp>
      <p:sp>
        <p:nvSpPr>
          <p:cNvPr id="47" name="Flowchart: Connector 46">
            <a:extLst>
              <a:ext uri="{FF2B5EF4-FFF2-40B4-BE49-F238E27FC236}">
                <a16:creationId xmlns:a16="http://schemas.microsoft.com/office/drawing/2014/main" id="{E6AE97D4-BA97-467F-BE93-FF18049CB04A}"/>
              </a:ext>
            </a:extLst>
          </p:cNvPr>
          <p:cNvSpPr/>
          <p:nvPr/>
        </p:nvSpPr>
        <p:spPr>
          <a:xfrm>
            <a:off x="7852515" y="9620726"/>
            <a:ext cx="646042" cy="602650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ysClr val="windowText" lastClr="000000"/>
                </a:solidFill>
              </a:rPr>
              <a:t>Ring</a:t>
            </a:r>
          </a:p>
        </p:txBody>
      </p:sp>
      <p:sp>
        <p:nvSpPr>
          <p:cNvPr id="48" name="Cylinder 47">
            <a:extLst>
              <a:ext uri="{FF2B5EF4-FFF2-40B4-BE49-F238E27FC236}">
                <a16:creationId xmlns:a16="http://schemas.microsoft.com/office/drawing/2014/main" id="{7192D894-E4BC-46B1-9D83-3F2504951A66}"/>
              </a:ext>
            </a:extLst>
          </p:cNvPr>
          <p:cNvSpPr/>
          <p:nvPr/>
        </p:nvSpPr>
        <p:spPr>
          <a:xfrm>
            <a:off x="6935490" y="6863965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Account DB</a:t>
            </a:r>
          </a:p>
        </p:txBody>
      </p:sp>
      <p:sp>
        <p:nvSpPr>
          <p:cNvPr id="49" name="Cylinder 48">
            <a:extLst>
              <a:ext uri="{FF2B5EF4-FFF2-40B4-BE49-F238E27FC236}">
                <a16:creationId xmlns:a16="http://schemas.microsoft.com/office/drawing/2014/main" id="{6B30041D-3A58-41E7-8E1E-2B85E4F7791C}"/>
              </a:ext>
            </a:extLst>
          </p:cNvPr>
          <p:cNvSpPr/>
          <p:nvPr/>
        </p:nvSpPr>
        <p:spPr>
          <a:xfrm>
            <a:off x="6969276" y="8047418"/>
            <a:ext cx="740191" cy="677136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ysClr val="windowText" lastClr="000000"/>
                </a:solidFill>
              </a:rPr>
              <a:t>Container DB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4539EBA-A72C-4330-8D2E-F76C9FCCBC50}"/>
              </a:ext>
            </a:extLst>
          </p:cNvPr>
          <p:cNvCxnSpPr>
            <a:stCxn id="48" idx="4"/>
            <a:endCxn id="33" idx="1"/>
          </p:cNvCxnSpPr>
          <p:nvPr/>
        </p:nvCxnSpPr>
        <p:spPr>
          <a:xfrm flipV="1">
            <a:off x="7681532" y="7160205"/>
            <a:ext cx="613987" cy="5086"/>
          </a:xfrm>
          <a:prstGeom prst="straightConnector1">
            <a:avLst/>
          </a:prstGeom>
          <a:ln w="31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3DFE304-EB89-4106-8105-A4C8E891AAAC}"/>
              </a:ext>
            </a:extLst>
          </p:cNvPr>
          <p:cNvCxnSpPr>
            <a:cxnSpLocks/>
            <a:stCxn id="49" idx="4"/>
            <a:endCxn id="35" idx="1"/>
          </p:cNvCxnSpPr>
          <p:nvPr/>
        </p:nvCxnSpPr>
        <p:spPr>
          <a:xfrm flipV="1">
            <a:off x="7709453" y="8371871"/>
            <a:ext cx="586052" cy="14114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Cube 56">
            <a:extLst>
              <a:ext uri="{FF2B5EF4-FFF2-40B4-BE49-F238E27FC236}">
                <a16:creationId xmlns:a16="http://schemas.microsoft.com/office/drawing/2014/main" id="{251EE97D-0436-48C3-ACFE-80B2810BD706}"/>
              </a:ext>
            </a:extLst>
          </p:cNvPr>
          <p:cNvSpPr/>
          <p:nvPr/>
        </p:nvSpPr>
        <p:spPr>
          <a:xfrm>
            <a:off x="6924305" y="9271241"/>
            <a:ext cx="823722" cy="575003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Objects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35250A3-1FEB-4E11-BF8C-47330F9D914C}"/>
              </a:ext>
            </a:extLst>
          </p:cNvPr>
          <p:cNvCxnSpPr>
            <a:cxnSpLocks/>
          </p:cNvCxnSpPr>
          <p:nvPr/>
        </p:nvCxnSpPr>
        <p:spPr>
          <a:xfrm flipV="1">
            <a:off x="7728740" y="9511330"/>
            <a:ext cx="586052" cy="14114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141B7B2B-3C0C-4E86-8A85-53F72B909BB2}"/>
              </a:ext>
            </a:extLst>
          </p:cNvPr>
          <p:cNvSpPr/>
          <p:nvPr/>
        </p:nvSpPr>
        <p:spPr>
          <a:xfrm>
            <a:off x="6384587" y="6388339"/>
            <a:ext cx="3781317" cy="5404182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965E01B-22CE-4D5F-9CF0-A3DAFB0A3E87}"/>
              </a:ext>
            </a:extLst>
          </p:cNvPr>
          <p:cNvCxnSpPr>
            <a:cxnSpLocks/>
            <a:stCxn id="59" idx="3"/>
            <a:endCxn id="37" idx="1"/>
          </p:cNvCxnSpPr>
          <p:nvPr/>
        </p:nvCxnSpPr>
        <p:spPr>
          <a:xfrm>
            <a:off x="10165904" y="9090430"/>
            <a:ext cx="604299" cy="7606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Flowchart: Document 61">
            <a:extLst>
              <a:ext uri="{FF2B5EF4-FFF2-40B4-BE49-F238E27FC236}">
                <a16:creationId xmlns:a16="http://schemas.microsoft.com/office/drawing/2014/main" id="{48851F4E-AEB1-4154-A8AC-28DF7962222F}"/>
              </a:ext>
            </a:extLst>
          </p:cNvPr>
          <p:cNvSpPr/>
          <p:nvPr/>
        </p:nvSpPr>
        <p:spPr>
          <a:xfrm>
            <a:off x="11396115" y="10311942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63" name="Flowchart: Document 62">
            <a:extLst>
              <a:ext uri="{FF2B5EF4-FFF2-40B4-BE49-F238E27FC236}">
                <a16:creationId xmlns:a16="http://schemas.microsoft.com/office/drawing/2014/main" id="{D83E51B6-20D3-4014-93C0-FCF0A5BD855F}"/>
              </a:ext>
            </a:extLst>
          </p:cNvPr>
          <p:cNvSpPr/>
          <p:nvPr/>
        </p:nvSpPr>
        <p:spPr>
          <a:xfrm>
            <a:off x="6609350" y="7303476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65" name="Flowchart: Document 64">
            <a:extLst>
              <a:ext uri="{FF2B5EF4-FFF2-40B4-BE49-F238E27FC236}">
                <a16:creationId xmlns:a16="http://schemas.microsoft.com/office/drawing/2014/main" id="{49A2DFE4-B1D9-4B7D-ADEA-9111C7755BBB}"/>
              </a:ext>
            </a:extLst>
          </p:cNvPr>
          <p:cNvSpPr/>
          <p:nvPr/>
        </p:nvSpPr>
        <p:spPr>
          <a:xfrm>
            <a:off x="6606699" y="8526336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0FAA4DF-2925-4E1A-A732-4D2D41F577FD}"/>
              </a:ext>
            </a:extLst>
          </p:cNvPr>
          <p:cNvSpPr/>
          <p:nvPr/>
        </p:nvSpPr>
        <p:spPr>
          <a:xfrm>
            <a:off x="10330667" y="8180964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Rate Limiting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D803180-2DC2-4A87-939A-5650D4129439}"/>
              </a:ext>
            </a:extLst>
          </p:cNvPr>
          <p:cNvSpPr/>
          <p:nvPr/>
        </p:nvSpPr>
        <p:spPr>
          <a:xfrm>
            <a:off x="10314493" y="7752213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Quota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0601E40-879F-4C3E-80AB-50203116DB56}"/>
              </a:ext>
            </a:extLst>
          </p:cNvPr>
          <p:cNvSpPr/>
          <p:nvPr/>
        </p:nvSpPr>
        <p:spPr>
          <a:xfrm>
            <a:off x="8997011" y="8600035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ea typeface="Segoe UI Black" panose="020B0A02040204020203" pitchFamily="34" charset="0"/>
                <a:cs typeface="Times New Roman" panose="02020603050405020304" pitchFamily="18" charset="0"/>
              </a:rPr>
              <a:t>Container ACL</a:t>
            </a:r>
          </a:p>
        </p:txBody>
      </p:sp>
      <p:sp>
        <p:nvSpPr>
          <p:cNvPr id="72" name="Flowchart: Alternate Process 71">
            <a:extLst>
              <a:ext uri="{FF2B5EF4-FFF2-40B4-BE49-F238E27FC236}">
                <a16:creationId xmlns:a16="http://schemas.microsoft.com/office/drawing/2014/main" id="{DFFA93D7-7628-4CD5-9E78-700DE907D2DC}"/>
              </a:ext>
            </a:extLst>
          </p:cNvPr>
          <p:cNvSpPr/>
          <p:nvPr/>
        </p:nvSpPr>
        <p:spPr>
          <a:xfrm>
            <a:off x="10745371" y="11102372"/>
            <a:ext cx="883086" cy="643628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err="1">
                <a:solidFill>
                  <a:sysClr val="windowText" lastClr="000000"/>
                </a:solidFill>
              </a:rPr>
              <a:t>Memcache</a:t>
            </a:r>
            <a:endParaRPr lang="en-US" sz="1100" b="1" dirty="0">
              <a:solidFill>
                <a:sysClr val="windowText" lastClr="000000"/>
              </a:solidFill>
            </a:endParaRP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F1BD2AEE-8CC7-43B2-B94B-141818897F92}"/>
              </a:ext>
            </a:extLst>
          </p:cNvPr>
          <p:cNvCxnSpPr>
            <a:cxnSpLocks/>
            <a:stCxn id="37" idx="2"/>
            <a:endCxn id="72" idx="0"/>
          </p:cNvCxnSpPr>
          <p:nvPr/>
        </p:nvCxnSpPr>
        <p:spPr>
          <a:xfrm>
            <a:off x="11180092" y="10666096"/>
            <a:ext cx="6822" cy="436276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Flowchart: Document 75">
            <a:extLst>
              <a:ext uri="{FF2B5EF4-FFF2-40B4-BE49-F238E27FC236}">
                <a16:creationId xmlns:a16="http://schemas.microsoft.com/office/drawing/2014/main" id="{7ECD8C02-24E9-497A-A511-C050575A9031}"/>
              </a:ext>
            </a:extLst>
          </p:cNvPr>
          <p:cNvSpPr/>
          <p:nvPr/>
        </p:nvSpPr>
        <p:spPr>
          <a:xfrm>
            <a:off x="10451503" y="10311942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6E7EEC1-AAAE-451C-9CFC-A547E5426D88}"/>
              </a:ext>
            </a:extLst>
          </p:cNvPr>
          <p:cNvSpPr/>
          <p:nvPr/>
        </p:nvSpPr>
        <p:spPr>
          <a:xfrm>
            <a:off x="5981476" y="2165490"/>
            <a:ext cx="6002536" cy="374331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35092D5-4FF0-4D2A-A1CE-3DDFBA99206F}"/>
              </a:ext>
            </a:extLst>
          </p:cNvPr>
          <p:cNvSpPr/>
          <p:nvPr/>
        </p:nvSpPr>
        <p:spPr>
          <a:xfrm>
            <a:off x="7622010" y="2139315"/>
            <a:ext cx="3126769" cy="50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Identity and Access Management</a:t>
            </a:r>
            <a:r>
              <a:rPr lang="fa-IR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a-I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کلون</a:t>
            </a:r>
            <a:r>
              <a:rPr lang="fa-IR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2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5DAF596-EDA8-4568-82DB-19617696BCDE}"/>
              </a:ext>
            </a:extLst>
          </p:cNvPr>
          <p:cNvSpPr/>
          <p:nvPr/>
        </p:nvSpPr>
        <p:spPr>
          <a:xfrm>
            <a:off x="9784754" y="3113548"/>
            <a:ext cx="752118" cy="20709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Identity Service</a:t>
            </a:r>
          </a:p>
        </p:txBody>
      </p:sp>
      <p:sp>
        <p:nvSpPr>
          <p:cNvPr id="81" name="Flowchart: Document 80">
            <a:extLst>
              <a:ext uri="{FF2B5EF4-FFF2-40B4-BE49-F238E27FC236}">
                <a16:creationId xmlns:a16="http://schemas.microsoft.com/office/drawing/2014/main" id="{3272B818-5139-47F5-978E-E32EF2F493F7}"/>
              </a:ext>
            </a:extLst>
          </p:cNvPr>
          <p:cNvSpPr/>
          <p:nvPr/>
        </p:nvSpPr>
        <p:spPr>
          <a:xfrm>
            <a:off x="10401727" y="4382704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82" name="Flowchart: Document 81">
            <a:extLst>
              <a:ext uri="{FF2B5EF4-FFF2-40B4-BE49-F238E27FC236}">
                <a16:creationId xmlns:a16="http://schemas.microsoft.com/office/drawing/2014/main" id="{B7162EE2-2B3A-404D-8BE1-B22163C0B517}"/>
              </a:ext>
            </a:extLst>
          </p:cNvPr>
          <p:cNvSpPr/>
          <p:nvPr/>
        </p:nvSpPr>
        <p:spPr>
          <a:xfrm>
            <a:off x="10416824" y="5000644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83" name="Flowchart: Document 82">
            <a:extLst>
              <a:ext uri="{FF2B5EF4-FFF2-40B4-BE49-F238E27FC236}">
                <a16:creationId xmlns:a16="http://schemas.microsoft.com/office/drawing/2014/main" id="{74D93820-2637-4525-9F0D-E0CB83F866B4}"/>
              </a:ext>
            </a:extLst>
          </p:cNvPr>
          <p:cNvSpPr/>
          <p:nvPr/>
        </p:nvSpPr>
        <p:spPr>
          <a:xfrm>
            <a:off x="9785747" y="5034566"/>
            <a:ext cx="487135" cy="503434"/>
          </a:xfrm>
          <a:prstGeom prst="flowChartDocumen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Roles</a:t>
            </a:r>
          </a:p>
        </p:txBody>
      </p:sp>
      <p:sp>
        <p:nvSpPr>
          <p:cNvPr id="85" name="Cylinder 84">
            <a:extLst>
              <a:ext uri="{FF2B5EF4-FFF2-40B4-BE49-F238E27FC236}">
                <a16:creationId xmlns:a16="http://schemas.microsoft.com/office/drawing/2014/main" id="{9AEC7F2D-E3C3-4C0C-837F-59D8FD1D2A33}"/>
              </a:ext>
            </a:extLst>
          </p:cNvPr>
          <p:cNvSpPr/>
          <p:nvPr/>
        </p:nvSpPr>
        <p:spPr>
          <a:xfrm>
            <a:off x="8187376" y="2960772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DB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82B896AF-781F-4D65-84D1-1AFE8BA49890}"/>
              </a:ext>
            </a:extLst>
          </p:cNvPr>
          <p:cNvCxnSpPr>
            <a:cxnSpLocks/>
            <a:stCxn id="85" idx="4"/>
          </p:cNvCxnSpPr>
          <p:nvPr/>
        </p:nvCxnSpPr>
        <p:spPr>
          <a:xfrm>
            <a:off x="8933410" y="3262097"/>
            <a:ext cx="887653" cy="602572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10749F8D-5241-439B-81D4-C2DB739567B7}"/>
              </a:ext>
            </a:extLst>
          </p:cNvPr>
          <p:cNvSpPr/>
          <p:nvPr/>
        </p:nvSpPr>
        <p:spPr>
          <a:xfrm>
            <a:off x="10364926" y="3066888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Fernet Tokens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EDEE740B-8CA7-4E9A-93EF-4E63C4510C1D}"/>
              </a:ext>
            </a:extLst>
          </p:cNvPr>
          <p:cNvSpPr/>
          <p:nvPr/>
        </p:nvSpPr>
        <p:spPr>
          <a:xfrm>
            <a:off x="21961825" y="2690651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LDAP/TLS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6FBE8B7-764A-42F9-A3B0-9030A46E8E96}"/>
              </a:ext>
            </a:extLst>
          </p:cNvPr>
          <p:cNvSpPr/>
          <p:nvPr/>
        </p:nvSpPr>
        <p:spPr>
          <a:xfrm>
            <a:off x="1364747" y="2165490"/>
            <a:ext cx="4381107" cy="13664350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80BD13A-DC9B-418B-BBA2-2C2E4B239B32}"/>
              </a:ext>
            </a:extLst>
          </p:cNvPr>
          <p:cNvSpPr/>
          <p:nvPr/>
        </p:nvSpPr>
        <p:spPr>
          <a:xfrm>
            <a:off x="3758681" y="8719424"/>
            <a:ext cx="752118" cy="20709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Image Service</a:t>
            </a:r>
          </a:p>
        </p:txBody>
      </p:sp>
      <p:sp>
        <p:nvSpPr>
          <p:cNvPr id="119" name="Cylinder 118">
            <a:extLst>
              <a:ext uri="{FF2B5EF4-FFF2-40B4-BE49-F238E27FC236}">
                <a16:creationId xmlns:a16="http://schemas.microsoft.com/office/drawing/2014/main" id="{711037C0-C16D-40AA-95F7-1E6FBF08D9FA}"/>
              </a:ext>
            </a:extLst>
          </p:cNvPr>
          <p:cNvSpPr/>
          <p:nvPr/>
        </p:nvSpPr>
        <p:spPr>
          <a:xfrm>
            <a:off x="2553346" y="6475857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DB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074AE960-F889-4B9D-A1E0-52AE089CA3DC}"/>
              </a:ext>
            </a:extLst>
          </p:cNvPr>
          <p:cNvCxnSpPr>
            <a:cxnSpLocks/>
            <a:stCxn id="119" idx="4"/>
            <a:endCxn id="123" idx="1"/>
          </p:cNvCxnSpPr>
          <p:nvPr/>
        </p:nvCxnSpPr>
        <p:spPr>
          <a:xfrm flipV="1">
            <a:off x="3299382" y="6774888"/>
            <a:ext cx="575369" cy="2294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E420FA4B-F618-4074-99A3-0FB3CF35F15E}"/>
              </a:ext>
            </a:extLst>
          </p:cNvPr>
          <p:cNvSpPr/>
          <p:nvPr/>
        </p:nvSpPr>
        <p:spPr>
          <a:xfrm>
            <a:off x="3743908" y="11735458"/>
            <a:ext cx="752118" cy="20709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Compute Service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E43BC0A-EAAF-4AA0-8DB7-9B961F0F89AD}"/>
              </a:ext>
            </a:extLst>
          </p:cNvPr>
          <p:cNvSpPr/>
          <p:nvPr/>
        </p:nvSpPr>
        <p:spPr>
          <a:xfrm>
            <a:off x="3874743" y="5739412"/>
            <a:ext cx="752118" cy="20709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Network Service</a:t>
            </a:r>
          </a:p>
        </p:txBody>
      </p:sp>
      <p:sp>
        <p:nvSpPr>
          <p:cNvPr id="125" name="Flowchart: Document 124">
            <a:extLst>
              <a:ext uri="{FF2B5EF4-FFF2-40B4-BE49-F238E27FC236}">
                <a16:creationId xmlns:a16="http://schemas.microsoft.com/office/drawing/2014/main" id="{595387F6-B016-4D94-A5E7-0FF2E80A16B9}"/>
              </a:ext>
            </a:extLst>
          </p:cNvPr>
          <p:cNvSpPr/>
          <p:nvPr/>
        </p:nvSpPr>
        <p:spPr>
          <a:xfrm>
            <a:off x="7958801" y="3330730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4E679E5-90FE-4873-965B-A7F7BDF373FC}"/>
              </a:ext>
            </a:extLst>
          </p:cNvPr>
          <p:cNvSpPr/>
          <p:nvPr/>
        </p:nvSpPr>
        <p:spPr>
          <a:xfrm>
            <a:off x="19678882" y="8397712"/>
            <a:ext cx="675317" cy="15422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API Gateway</a:t>
            </a:r>
          </a:p>
        </p:txBody>
      </p:sp>
      <p:sp>
        <p:nvSpPr>
          <p:cNvPr id="134" name="Cylinder 133">
            <a:extLst>
              <a:ext uri="{FF2B5EF4-FFF2-40B4-BE49-F238E27FC236}">
                <a16:creationId xmlns:a16="http://schemas.microsoft.com/office/drawing/2014/main" id="{051730A9-92F9-42DD-9D20-9DCAB316C8A6}"/>
              </a:ext>
            </a:extLst>
          </p:cNvPr>
          <p:cNvSpPr/>
          <p:nvPr/>
        </p:nvSpPr>
        <p:spPr>
          <a:xfrm rot="16200000">
            <a:off x="17902719" y="8359490"/>
            <a:ext cx="647272" cy="1613043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79F5116F-1995-4F4A-9BEC-9DA22C986E67}"/>
              </a:ext>
            </a:extLst>
          </p:cNvPr>
          <p:cNvSpPr/>
          <p:nvPr/>
        </p:nvSpPr>
        <p:spPr>
          <a:xfrm>
            <a:off x="17751355" y="8922619"/>
            <a:ext cx="1089061" cy="5393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ysClr val="windowText" lastClr="0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RabbitMQ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ACF3C33-81AE-4B85-8C55-95B1F059D1ED}"/>
              </a:ext>
            </a:extLst>
          </p:cNvPr>
          <p:cNvCxnSpPr>
            <a:cxnSpLocks/>
            <a:stCxn id="131" idx="1"/>
            <a:endCxn id="134" idx="3"/>
          </p:cNvCxnSpPr>
          <p:nvPr/>
        </p:nvCxnSpPr>
        <p:spPr>
          <a:xfrm flipH="1" flipV="1">
            <a:off x="19032877" y="9166011"/>
            <a:ext cx="645998" cy="280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EE8C5457-8A66-45EF-B2D4-FFA4A2D3E78B}"/>
              </a:ext>
            </a:extLst>
          </p:cNvPr>
          <p:cNvSpPr/>
          <p:nvPr/>
        </p:nvSpPr>
        <p:spPr>
          <a:xfrm>
            <a:off x="4351030" y="11830126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Quota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D8AB195-8347-4C4E-BA47-B93EF0EF7585}"/>
              </a:ext>
            </a:extLst>
          </p:cNvPr>
          <p:cNvSpPr/>
          <p:nvPr/>
        </p:nvSpPr>
        <p:spPr>
          <a:xfrm>
            <a:off x="4393577" y="8812397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Quota</a:t>
            </a:r>
          </a:p>
        </p:txBody>
      </p:sp>
      <p:sp>
        <p:nvSpPr>
          <p:cNvPr id="138" name="Flowchart: Document 137">
            <a:extLst>
              <a:ext uri="{FF2B5EF4-FFF2-40B4-BE49-F238E27FC236}">
                <a16:creationId xmlns:a16="http://schemas.microsoft.com/office/drawing/2014/main" id="{5CF1AD23-1F14-4681-92CC-2CC188890261}"/>
              </a:ext>
            </a:extLst>
          </p:cNvPr>
          <p:cNvSpPr/>
          <p:nvPr/>
        </p:nvSpPr>
        <p:spPr>
          <a:xfrm>
            <a:off x="3372322" y="10607432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139" name="Flowchart: Document 138">
            <a:extLst>
              <a:ext uri="{FF2B5EF4-FFF2-40B4-BE49-F238E27FC236}">
                <a16:creationId xmlns:a16="http://schemas.microsoft.com/office/drawing/2014/main" id="{548F4ACB-8FDA-4E79-ACC2-D91DC7D10FBD}"/>
              </a:ext>
            </a:extLst>
          </p:cNvPr>
          <p:cNvSpPr/>
          <p:nvPr/>
        </p:nvSpPr>
        <p:spPr>
          <a:xfrm>
            <a:off x="3402573" y="10045183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118" name="Flowchart: Document 117">
            <a:extLst>
              <a:ext uri="{FF2B5EF4-FFF2-40B4-BE49-F238E27FC236}">
                <a16:creationId xmlns:a16="http://schemas.microsoft.com/office/drawing/2014/main" id="{E18AF241-A63D-4B9F-93C3-F84895BF681D}"/>
              </a:ext>
            </a:extLst>
          </p:cNvPr>
          <p:cNvSpPr/>
          <p:nvPr/>
        </p:nvSpPr>
        <p:spPr>
          <a:xfrm>
            <a:off x="3423971" y="13006527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140" name="Flowchart: Document 139">
            <a:extLst>
              <a:ext uri="{FF2B5EF4-FFF2-40B4-BE49-F238E27FC236}">
                <a16:creationId xmlns:a16="http://schemas.microsoft.com/office/drawing/2014/main" id="{E447CABF-9021-4122-8E10-B9775A1D30EC}"/>
              </a:ext>
            </a:extLst>
          </p:cNvPr>
          <p:cNvSpPr/>
          <p:nvPr/>
        </p:nvSpPr>
        <p:spPr>
          <a:xfrm>
            <a:off x="3408548" y="13634147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141" name="Flowchart: Document 140">
            <a:extLst>
              <a:ext uri="{FF2B5EF4-FFF2-40B4-BE49-F238E27FC236}">
                <a16:creationId xmlns:a16="http://schemas.microsoft.com/office/drawing/2014/main" id="{24FAA0BE-ADE4-4288-908C-64CA534809FF}"/>
              </a:ext>
            </a:extLst>
          </p:cNvPr>
          <p:cNvSpPr/>
          <p:nvPr/>
        </p:nvSpPr>
        <p:spPr>
          <a:xfrm>
            <a:off x="3548067" y="7606072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142" name="Flowchart: Document 141">
            <a:extLst>
              <a:ext uri="{FF2B5EF4-FFF2-40B4-BE49-F238E27FC236}">
                <a16:creationId xmlns:a16="http://schemas.microsoft.com/office/drawing/2014/main" id="{389B2E02-C612-433E-89DA-82C1C5152ED4}"/>
              </a:ext>
            </a:extLst>
          </p:cNvPr>
          <p:cNvSpPr/>
          <p:nvPr/>
        </p:nvSpPr>
        <p:spPr>
          <a:xfrm>
            <a:off x="3566143" y="6966994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7C088608-9AB6-4E31-885A-5F53C441AA62}"/>
              </a:ext>
            </a:extLst>
          </p:cNvPr>
          <p:cNvSpPr/>
          <p:nvPr/>
        </p:nvSpPr>
        <p:spPr>
          <a:xfrm>
            <a:off x="4466941" y="6047481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Security groups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6BD640F8-C929-44FD-B859-A768DF01F63B}"/>
              </a:ext>
            </a:extLst>
          </p:cNvPr>
          <p:cNvSpPr/>
          <p:nvPr/>
        </p:nvSpPr>
        <p:spPr>
          <a:xfrm>
            <a:off x="3335051" y="11827939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Security groups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AE2C275D-5831-42C9-BE17-FCFF09FB62C9}"/>
              </a:ext>
            </a:extLst>
          </p:cNvPr>
          <p:cNvSpPr/>
          <p:nvPr/>
        </p:nvSpPr>
        <p:spPr>
          <a:xfrm>
            <a:off x="3731610" y="2813619"/>
            <a:ext cx="752118" cy="20709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Placement Service</a:t>
            </a:r>
          </a:p>
        </p:txBody>
      </p: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8ECD058F-0D0E-4C03-85E9-14959C71D805}"/>
              </a:ext>
            </a:extLst>
          </p:cNvPr>
          <p:cNvCxnSpPr>
            <a:cxnSpLocks/>
          </p:cNvCxnSpPr>
          <p:nvPr/>
        </p:nvCxnSpPr>
        <p:spPr>
          <a:xfrm flipH="1">
            <a:off x="11589988" y="9098036"/>
            <a:ext cx="829860" cy="0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Flowchart: Document 155">
            <a:extLst>
              <a:ext uri="{FF2B5EF4-FFF2-40B4-BE49-F238E27FC236}">
                <a16:creationId xmlns:a16="http://schemas.microsoft.com/office/drawing/2014/main" id="{1CD1A45C-192C-4123-B740-A96404184BE8}"/>
              </a:ext>
            </a:extLst>
          </p:cNvPr>
          <p:cNvSpPr/>
          <p:nvPr/>
        </p:nvSpPr>
        <p:spPr>
          <a:xfrm>
            <a:off x="2285762" y="6933791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117" name="Flowchart: Document 116">
            <a:extLst>
              <a:ext uri="{FF2B5EF4-FFF2-40B4-BE49-F238E27FC236}">
                <a16:creationId xmlns:a16="http://schemas.microsoft.com/office/drawing/2014/main" id="{C1357FEB-DE67-47C2-AACA-A1B3EAF98682}"/>
              </a:ext>
            </a:extLst>
          </p:cNvPr>
          <p:cNvSpPr/>
          <p:nvPr/>
        </p:nvSpPr>
        <p:spPr>
          <a:xfrm>
            <a:off x="4347118" y="3017927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157" name="Flowchart: Document 156">
            <a:extLst>
              <a:ext uri="{FF2B5EF4-FFF2-40B4-BE49-F238E27FC236}">
                <a16:creationId xmlns:a16="http://schemas.microsoft.com/office/drawing/2014/main" id="{70112180-83E9-4BC3-8A86-C5C4309A76FA}"/>
              </a:ext>
            </a:extLst>
          </p:cNvPr>
          <p:cNvSpPr/>
          <p:nvPr/>
        </p:nvSpPr>
        <p:spPr>
          <a:xfrm>
            <a:off x="3444923" y="4243591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158" name="Cylinder 157">
            <a:extLst>
              <a:ext uri="{FF2B5EF4-FFF2-40B4-BE49-F238E27FC236}">
                <a16:creationId xmlns:a16="http://schemas.microsoft.com/office/drawing/2014/main" id="{6BBB7720-D880-4B02-8557-EB852CBC9971}"/>
              </a:ext>
            </a:extLst>
          </p:cNvPr>
          <p:cNvSpPr/>
          <p:nvPr/>
        </p:nvSpPr>
        <p:spPr>
          <a:xfrm>
            <a:off x="2467924" y="12461321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DB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C7965A4C-B365-4876-AF53-9ED00446D845}"/>
              </a:ext>
            </a:extLst>
          </p:cNvPr>
          <p:cNvCxnSpPr>
            <a:cxnSpLocks/>
            <a:stCxn id="158" idx="4"/>
            <a:endCxn id="122" idx="1"/>
          </p:cNvCxnSpPr>
          <p:nvPr/>
        </p:nvCxnSpPr>
        <p:spPr>
          <a:xfrm>
            <a:off x="3213952" y="12762646"/>
            <a:ext cx="529956" cy="8288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Flowchart: Document 160">
            <a:extLst>
              <a:ext uri="{FF2B5EF4-FFF2-40B4-BE49-F238E27FC236}">
                <a16:creationId xmlns:a16="http://schemas.microsoft.com/office/drawing/2014/main" id="{BE83061F-3D11-41E3-820D-E7E36B68EE2D}"/>
              </a:ext>
            </a:extLst>
          </p:cNvPr>
          <p:cNvSpPr/>
          <p:nvPr/>
        </p:nvSpPr>
        <p:spPr>
          <a:xfrm>
            <a:off x="2167553" y="12778600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162" name="Cylinder 161">
            <a:extLst>
              <a:ext uri="{FF2B5EF4-FFF2-40B4-BE49-F238E27FC236}">
                <a16:creationId xmlns:a16="http://schemas.microsoft.com/office/drawing/2014/main" id="{3DF58908-E557-4BDF-A188-BC962B523D41}"/>
              </a:ext>
            </a:extLst>
          </p:cNvPr>
          <p:cNvSpPr/>
          <p:nvPr/>
        </p:nvSpPr>
        <p:spPr>
          <a:xfrm>
            <a:off x="2435081" y="9808848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DB</a:t>
            </a:r>
          </a:p>
        </p:txBody>
      </p: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18B4640E-2599-46D7-859F-0E639C005FD6}"/>
              </a:ext>
            </a:extLst>
          </p:cNvPr>
          <p:cNvCxnSpPr>
            <a:cxnSpLocks/>
            <a:stCxn id="162" idx="4"/>
            <a:endCxn id="116" idx="1"/>
          </p:cNvCxnSpPr>
          <p:nvPr/>
        </p:nvCxnSpPr>
        <p:spPr>
          <a:xfrm flipV="1">
            <a:off x="3181109" y="9754908"/>
            <a:ext cx="577572" cy="355273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5" name="Flowchart: Document 164">
            <a:extLst>
              <a:ext uri="{FF2B5EF4-FFF2-40B4-BE49-F238E27FC236}">
                <a16:creationId xmlns:a16="http://schemas.microsoft.com/office/drawing/2014/main" id="{9FF0631B-1D16-42D6-AFC4-5112E47C448E}"/>
              </a:ext>
            </a:extLst>
          </p:cNvPr>
          <p:cNvSpPr/>
          <p:nvPr/>
        </p:nvSpPr>
        <p:spPr>
          <a:xfrm>
            <a:off x="2265415" y="10286942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5F318D2-AE15-4A29-9F85-39257FFF9758}"/>
              </a:ext>
            </a:extLst>
          </p:cNvPr>
          <p:cNvSpPr/>
          <p:nvPr/>
        </p:nvSpPr>
        <p:spPr>
          <a:xfrm>
            <a:off x="4393803" y="9331921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dirty="0">
                <a:ea typeface="Segoe UI Black" panose="020B0A02040204020203" pitchFamily="34" charset="0"/>
                <a:cs typeface="Times New Roman" panose="02020603050405020304" pitchFamily="18" charset="0"/>
              </a:rPr>
              <a:t>Image Signature Verifier</a:t>
            </a:r>
          </a:p>
        </p:txBody>
      </p:sp>
      <p:sp>
        <p:nvSpPr>
          <p:cNvPr id="167" name="Flowchart: Document 166">
            <a:extLst>
              <a:ext uri="{FF2B5EF4-FFF2-40B4-BE49-F238E27FC236}">
                <a16:creationId xmlns:a16="http://schemas.microsoft.com/office/drawing/2014/main" id="{C3F00D4C-C2F2-4664-9CD0-EE54A0BB2364}"/>
              </a:ext>
            </a:extLst>
          </p:cNvPr>
          <p:cNvSpPr/>
          <p:nvPr/>
        </p:nvSpPr>
        <p:spPr>
          <a:xfrm>
            <a:off x="9330605" y="4460167"/>
            <a:ext cx="578723" cy="54203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ysClr val="windowText" lastClr="000000"/>
                </a:solidFill>
              </a:rPr>
              <a:t>Policies</a:t>
            </a:r>
          </a:p>
        </p:txBody>
      </p:sp>
      <p:sp>
        <p:nvSpPr>
          <p:cNvPr id="168" name="Flowchart: Document 167">
            <a:extLst>
              <a:ext uri="{FF2B5EF4-FFF2-40B4-BE49-F238E27FC236}">
                <a16:creationId xmlns:a16="http://schemas.microsoft.com/office/drawing/2014/main" id="{C949D743-3F5A-40A4-8010-41C6E9E17903}"/>
              </a:ext>
            </a:extLst>
          </p:cNvPr>
          <p:cNvSpPr/>
          <p:nvPr/>
        </p:nvSpPr>
        <p:spPr>
          <a:xfrm>
            <a:off x="11367991" y="9599683"/>
            <a:ext cx="578723" cy="54203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ysClr val="windowText" lastClr="000000"/>
                </a:solidFill>
              </a:rPr>
              <a:t>Policies</a:t>
            </a:r>
          </a:p>
        </p:txBody>
      </p:sp>
      <p:sp>
        <p:nvSpPr>
          <p:cNvPr id="169" name="Flowchart: Document 168">
            <a:extLst>
              <a:ext uri="{FF2B5EF4-FFF2-40B4-BE49-F238E27FC236}">
                <a16:creationId xmlns:a16="http://schemas.microsoft.com/office/drawing/2014/main" id="{BB3D05FF-7A02-4F5B-B2E1-5664E5B134A8}"/>
              </a:ext>
            </a:extLst>
          </p:cNvPr>
          <p:cNvSpPr/>
          <p:nvPr/>
        </p:nvSpPr>
        <p:spPr>
          <a:xfrm>
            <a:off x="4499943" y="6975095"/>
            <a:ext cx="578723" cy="54203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ysClr val="windowText" lastClr="000000"/>
                </a:solidFill>
              </a:rPr>
              <a:t>Policies</a:t>
            </a:r>
          </a:p>
        </p:txBody>
      </p:sp>
      <p:sp>
        <p:nvSpPr>
          <p:cNvPr id="170" name="Flowchart: Document 169">
            <a:extLst>
              <a:ext uri="{FF2B5EF4-FFF2-40B4-BE49-F238E27FC236}">
                <a16:creationId xmlns:a16="http://schemas.microsoft.com/office/drawing/2014/main" id="{0016BB6E-D0E3-4B9A-8499-42E09E9D2C8A}"/>
              </a:ext>
            </a:extLst>
          </p:cNvPr>
          <p:cNvSpPr/>
          <p:nvPr/>
        </p:nvSpPr>
        <p:spPr>
          <a:xfrm>
            <a:off x="4344708" y="12998078"/>
            <a:ext cx="578723" cy="54203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ysClr val="windowText" lastClr="000000"/>
                </a:solidFill>
              </a:rPr>
              <a:t>Policies</a:t>
            </a:r>
          </a:p>
        </p:txBody>
      </p:sp>
      <p:sp>
        <p:nvSpPr>
          <p:cNvPr id="171" name="Flowchart: Document 170">
            <a:extLst>
              <a:ext uri="{FF2B5EF4-FFF2-40B4-BE49-F238E27FC236}">
                <a16:creationId xmlns:a16="http://schemas.microsoft.com/office/drawing/2014/main" id="{7339AE18-F353-4462-ADAA-1D70B23E23B8}"/>
              </a:ext>
            </a:extLst>
          </p:cNvPr>
          <p:cNvSpPr/>
          <p:nvPr/>
        </p:nvSpPr>
        <p:spPr>
          <a:xfrm>
            <a:off x="4309592" y="9986509"/>
            <a:ext cx="578723" cy="54203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ysClr val="windowText" lastClr="000000"/>
                </a:solidFill>
              </a:rPr>
              <a:t>Policies</a:t>
            </a:r>
          </a:p>
        </p:txBody>
      </p:sp>
      <p:sp>
        <p:nvSpPr>
          <p:cNvPr id="172" name="Flowchart: Document 171">
            <a:extLst>
              <a:ext uri="{FF2B5EF4-FFF2-40B4-BE49-F238E27FC236}">
                <a16:creationId xmlns:a16="http://schemas.microsoft.com/office/drawing/2014/main" id="{FF3BDD55-FD85-4EC5-ACFC-71F1E20B71A7}"/>
              </a:ext>
            </a:extLst>
          </p:cNvPr>
          <p:cNvSpPr/>
          <p:nvPr/>
        </p:nvSpPr>
        <p:spPr>
          <a:xfrm>
            <a:off x="4330160" y="3993606"/>
            <a:ext cx="578723" cy="54203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ysClr val="windowText" lastClr="000000"/>
                </a:solidFill>
              </a:rPr>
              <a:t>Policies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2A328B5-11CD-4BDE-AD5B-2E29E3121028}"/>
              </a:ext>
            </a:extLst>
          </p:cNvPr>
          <p:cNvSpPr/>
          <p:nvPr/>
        </p:nvSpPr>
        <p:spPr>
          <a:xfrm>
            <a:off x="1974256" y="2135806"/>
            <a:ext cx="3126769" cy="50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نیما</a:t>
            </a:r>
            <a:endParaRPr 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74" name="Cylinder 173">
            <a:extLst>
              <a:ext uri="{FF2B5EF4-FFF2-40B4-BE49-F238E27FC236}">
                <a16:creationId xmlns:a16="http://schemas.microsoft.com/office/drawing/2014/main" id="{188F1C58-E432-4322-9DF5-C7A5F9CBD834}"/>
              </a:ext>
            </a:extLst>
          </p:cNvPr>
          <p:cNvSpPr/>
          <p:nvPr/>
        </p:nvSpPr>
        <p:spPr>
          <a:xfrm>
            <a:off x="2430341" y="3537812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DB</a:t>
            </a:r>
          </a:p>
        </p:txBody>
      </p: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FB980174-4FD5-43CB-8396-9FD45E3AAFFA}"/>
              </a:ext>
            </a:extLst>
          </p:cNvPr>
          <p:cNvCxnSpPr>
            <a:cxnSpLocks/>
            <a:stCxn id="174" idx="4"/>
            <a:endCxn id="145" idx="1"/>
          </p:cNvCxnSpPr>
          <p:nvPr/>
        </p:nvCxnSpPr>
        <p:spPr>
          <a:xfrm>
            <a:off x="3176377" y="3839137"/>
            <a:ext cx="555241" cy="9958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7" name="Flowchart: Document 176">
            <a:extLst>
              <a:ext uri="{FF2B5EF4-FFF2-40B4-BE49-F238E27FC236}">
                <a16:creationId xmlns:a16="http://schemas.microsoft.com/office/drawing/2014/main" id="{C5C7AE36-EF22-43F8-8BD3-D6B38DAC6B5D}"/>
              </a:ext>
            </a:extLst>
          </p:cNvPr>
          <p:cNvSpPr/>
          <p:nvPr/>
        </p:nvSpPr>
        <p:spPr>
          <a:xfrm>
            <a:off x="2112833" y="4047024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3146E6A3-4AEB-41EF-844D-3B84E103584C}"/>
              </a:ext>
            </a:extLst>
          </p:cNvPr>
          <p:cNvSpPr/>
          <p:nvPr/>
        </p:nvSpPr>
        <p:spPr>
          <a:xfrm>
            <a:off x="10326116" y="15196725"/>
            <a:ext cx="1374729" cy="9573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Dashboard Service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06BC4A65-2002-411F-A8C1-07BA36329973}"/>
              </a:ext>
            </a:extLst>
          </p:cNvPr>
          <p:cNvSpPr/>
          <p:nvPr/>
        </p:nvSpPr>
        <p:spPr>
          <a:xfrm>
            <a:off x="22924842" y="12918529"/>
            <a:ext cx="1346556" cy="8411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Wazuh</a:t>
            </a:r>
            <a:endParaRPr lang="en-US" sz="1100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346DE807-B184-45D7-AAEA-885445EEB392}"/>
              </a:ext>
            </a:extLst>
          </p:cNvPr>
          <p:cNvSpPr/>
          <p:nvPr/>
        </p:nvSpPr>
        <p:spPr>
          <a:xfrm>
            <a:off x="24524673" y="4832332"/>
            <a:ext cx="1346556" cy="8411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FAM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5F54C48-8820-48F9-B366-D01458FF0757}"/>
              </a:ext>
            </a:extLst>
          </p:cNvPr>
          <p:cNvSpPr/>
          <p:nvPr/>
        </p:nvSpPr>
        <p:spPr>
          <a:xfrm>
            <a:off x="27206498" y="4832332"/>
            <a:ext cx="1346556" cy="8411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MultiAV</a:t>
            </a:r>
            <a:endParaRPr lang="en-US" sz="1100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C443D5C1-6DF3-4C80-9F52-D6950ED14B0C}"/>
              </a:ext>
            </a:extLst>
          </p:cNvPr>
          <p:cNvSpPr/>
          <p:nvPr/>
        </p:nvSpPr>
        <p:spPr>
          <a:xfrm>
            <a:off x="12574555" y="12982880"/>
            <a:ext cx="1374754" cy="8841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Key Manger Service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07A2C766-4CCA-4B89-8E37-6A8CA0B0E2F8}"/>
              </a:ext>
            </a:extLst>
          </p:cNvPr>
          <p:cNvSpPr/>
          <p:nvPr/>
        </p:nvSpPr>
        <p:spPr>
          <a:xfrm>
            <a:off x="4336700" y="12379559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Rate Limiting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040CCCCD-17DE-4196-8335-FF142AF434E6}"/>
              </a:ext>
            </a:extLst>
          </p:cNvPr>
          <p:cNvSpPr/>
          <p:nvPr/>
        </p:nvSpPr>
        <p:spPr>
          <a:xfrm>
            <a:off x="19168555" y="9609473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Rate Limiting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B413EDEC-4F18-4729-89C7-5DADD4C4256A}"/>
              </a:ext>
            </a:extLst>
          </p:cNvPr>
          <p:cNvSpPr/>
          <p:nvPr/>
        </p:nvSpPr>
        <p:spPr>
          <a:xfrm>
            <a:off x="19185852" y="8474570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IP Filtering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94CFE146-9472-408E-BF59-84FAAE2D4953}"/>
              </a:ext>
            </a:extLst>
          </p:cNvPr>
          <p:cNvSpPr/>
          <p:nvPr/>
        </p:nvSpPr>
        <p:spPr>
          <a:xfrm rot="2343927">
            <a:off x="8869863" y="3515980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C2535B8-B6D4-4420-9136-BD1E26ACEF55}"/>
              </a:ext>
            </a:extLst>
          </p:cNvPr>
          <p:cNvSpPr/>
          <p:nvPr/>
        </p:nvSpPr>
        <p:spPr>
          <a:xfrm>
            <a:off x="3207746" y="6447231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A21BB72D-3245-46DE-981A-A1491E6B3A96}"/>
              </a:ext>
            </a:extLst>
          </p:cNvPr>
          <p:cNvSpPr/>
          <p:nvPr/>
        </p:nvSpPr>
        <p:spPr>
          <a:xfrm>
            <a:off x="3097259" y="12439300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2BCA1C0-452D-4340-9F4F-7231256BF652}"/>
              </a:ext>
            </a:extLst>
          </p:cNvPr>
          <p:cNvSpPr/>
          <p:nvPr/>
        </p:nvSpPr>
        <p:spPr>
          <a:xfrm rot="19721191">
            <a:off x="2990157" y="9579262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5916EED8-0232-4E64-85D7-7418270D29A8}"/>
              </a:ext>
            </a:extLst>
          </p:cNvPr>
          <p:cNvSpPr/>
          <p:nvPr/>
        </p:nvSpPr>
        <p:spPr>
          <a:xfrm>
            <a:off x="3017596" y="3457312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8C0DC546-9F6D-417B-8B1A-F39301B9E393}"/>
              </a:ext>
            </a:extLst>
          </p:cNvPr>
          <p:cNvSpPr/>
          <p:nvPr/>
        </p:nvSpPr>
        <p:spPr>
          <a:xfrm>
            <a:off x="18950701" y="8891921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13" name="Cylinder 212">
            <a:extLst>
              <a:ext uri="{FF2B5EF4-FFF2-40B4-BE49-F238E27FC236}">
                <a16:creationId xmlns:a16="http://schemas.microsoft.com/office/drawing/2014/main" id="{96A3FAE4-09AF-4580-BDB2-28FAE8089607}"/>
              </a:ext>
            </a:extLst>
          </p:cNvPr>
          <p:cNvSpPr/>
          <p:nvPr/>
        </p:nvSpPr>
        <p:spPr>
          <a:xfrm>
            <a:off x="23081759" y="4951602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Files DB</a:t>
            </a:r>
          </a:p>
        </p:txBody>
      </p:sp>
      <p:sp>
        <p:nvSpPr>
          <p:cNvPr id="214" name="Cube 213">
            <a:extLst>
              <a:ext uri="{FF2B5EF4-FFF2-40B4-BE49-F238E27FC236}">
                <a16:creationId xmlns:a16="http://schemas.microsoft.com/office/drawing/2014/main" id="{F315E7E7-537B-4303-A89A-C685F4B3AD9B}"/>
              </a:ext>
            </a:extLst>
          </p:cNvPr>
          <p:cNvSpPr/>
          <p:nvPr/>
        </p:nvSpPr>
        <p:spPr>
          <a:xfrm>
            <a:off x="2405497" y="8668204"/>
            <a:ext cx="924494" cy="759287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ysClr val="windowText" lastClr="000000"/>
                </a:solidFill>
              </a:rPr>
              <a:t>Image Repository</a:t>
            </a:r>
          </a:p>
        </p:txBody>
      </p: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790F5EA3-BA4C-4A3E-8183-EA29E582EDF4}"/>
              </a:ext>
            </a:extLst>
          </p:cNvPr>
          <p:cNvCxnSpPr>
            <a:endCxn id="214" idx="5"/>
          </p:cNvCxnSpPr>
          <p:nvPr/>
        </p:nvCxnSpPr>
        <p:spPr>
          <a:xfrm flipH="1" flipV="1">
            <a:off x="3329999" y="8952929"/>
            <a:ext cx="463809" cy="235022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Rectangle 219">
            <a:extLst>
              <a:ext uri="{FF2B5EF4-FFF2-40B4-BE49-F238E27FC236}">
                <a16:creationId xmlns:a16="http://schemas.microsoft.com/office/drawing/2014/main" id="{D02EC8CC-B416-4111-A168-4BA00405F558}"/>
              </a:ext>
            </a:extLst>
          </p:cNvPr>
          <p:cNvSpPr/>
          <p:nvPr/>
        </p:nvSpPr>
        <p:spPr>
          <a:xfrm>
            <a:off x="7019565" y="14375606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Instance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737B5580-5B96-469A-9693-95A9102412D2}"/>
              </a:ext>
            </a:extLst>
          </p:cNvPr>
          <p:cNvSpPr/>
          <p:nvPr/>
        </p:nvSpPr>
        <p:spPr>
          <a:xfrm>
            <a:off x="7018208" y="13138972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Rclone</a:t>
            </a:r>
            <a:endParaRPr lang="en-US" sz="1100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22" name="Rectangle: Rounded Corners 221">
            <a:extLst>
              <a:ext uri="{FF2B5EF4-FFF2-40B4-BE49-F238E27FC236}">
                <a16:creationId xmlns:a16="http://schemas.microsoft.com/office/drawing/2014/main" id="{C1076D77-FC82-490D-B165-1DCD7D695D52}"/>
              </a:ext>
            </a:extLst>
          </p:cNvPr>
          <p:cNvSpPr/>
          <p:nvPr/>
        </p:nvSpPr>
        <p:spPr>
          <a:xfrm>
            <a:off x="1712416" y="2577409"/>
            <a:ext cx="3781317" cy="2681926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23" name="Rectangle: Rounded Corners 222">
            <a:extLst>
              <a:ext uri="{FF2B5EF4-FFF2-40B4-BE49-F238E27FC236}">
                <a16:creationId xmlns:a16="http://schemas.microsoft.com/office/drawing/2014/main" id="{9266E429-1359-4F8A-BE1D-8C32F5A6C430}"/>
              </a:ext>
            </a:extLst>
          </p:cNvPr>
          <p:cNvSpPr/>
          <p:nvPr/>
        </p:nvSpPr>
        <p:spPr>
          <a:xfrm>
            <a:off x="1674099" y="11523551"/>
            <a:ext cx="3781317" cy="3866873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24" name="Rectangle: Rounded Corners 223">
            <a:extLst>
              <a:ext uri="{FF2B5EF4-FFF2-40B4-BE49-F238E27FC236}">
                <a16:creationId xmlns:a16="http://schemas.microsoft.com/office/drawing/2014/main" id="{11CDC2CA-530E-491A-82BE-E73113A8C4DC}"/>
              </a:ext>
            </a:extLst>
          </p:cNvPr>
          <p:cNvSpPr/>
          <p:nvPr/>
        </p:nvSpPr>
        <p:spPr>
          <a:xfrm>
            <a:off x="1721812" y="5553302"/>
            <a:ext cx="3781317" cy="2681926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AF052F60-BE53-485C-A873-2B0AC20F4D0E}"/>
              </a:ext>
            </a:extLst>
          </p:cNvPr>
          <p:cNvSpPr/>
          <p:nvPr/>
        </p:nvSpPr>
        <p:spPr>
          <a:xfrm>
            <a:off x="1671615" y="8574546"/>
            <a:ext cx="3781317" cy="2681926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555B909A-9BF5-456C-A34C-622EA245319B}"/>
              </a:ext>
            </a:extLst>
          </p:cNvPr>
          <p:cNvSpPr/>
          <p:nvPr/>
        </p:nvSpPr>
        <p:spPr>
          <a:xfrm>
            <a:off x="4470317" y="7686677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861C05D6-05AC-492D-9718-E69D32C1CA27}"/>
              </a:ext>
            </a:extLst>
          </p:cNvPr>
          <p:cNvSpPr/>
          <p:nvPr/>
        </p:nvSpPr>
        <p:spPr>
          <a:xfrm>
            <a:off x="4316701" y="13654498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0DC57C36-230B-4F8E-96BD-955628B3B535}"/>
              </a:ext>
            </a:extLst>
          </p:cNvPr>
          <p:cNvSpPr/>
          <p:nvPr/>
        </p:nvSpPr>
        <p:spPr>
          <a:xfrm>
            <a:off x="4312206" y="10646257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25533CDD-8EE0-455F-A4B6-CC98F3833E82}"/>
              </a:ext>
            </a:extLst>
          </p:cNvPr>
          <p:cNvSpPr/>
          <p:nvPr/>
        </p:nvSpPr>
        <p:spPr>
          <a:xfrm>
            <a:off x="4267617" y="4730363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4AA7531-EA1E-4B1D-95FC-D2A76F55F2B6}"/>
              </a:ext>
            </a:extLst>
          </p:cNvPr>
          <p:cNvSpPr/>
          <p:nvPr/>
        </p:nvSpPr>
        <p:spPr>
          <a:xfrm>
            <a:off x="10409783" y="3573510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FB7533D0-587E-42C1-841F-9FC5E3D9A92A}"/>
              </a:ext>
            </a:extLst>
          </p:cNvPr>
          <p:cNvSpPr/>
          <p:nvPr/>
        </p:nvSpPr>
        <p:spPr>
          <a:xfrm>
            <a:off x="7740615" y="15032199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4DDA9C3-10AE-4DF0-8C8D-83A80430E67C}"/>
              </a:ext>
            </a:extLst>
          </p:cNvPr>
          <p:cNvSpPr/>
          <p:nvPr/>
        </p:nvSpPr>
        <p:spPr>
          <a:xfrm>
            <a:off x="7588463" y="6818195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9FF879EF-30BA-4C6F-9FC3-1BF4EB0BE5A0}"/>
              </a:ext>
            </a:extLst>
          </p:cNvPr>
          <p:cNvSpPr/>
          <p:nvPr/>
        </p:nvSpPr>
        <p:spPr>
          <a:xfrm>
            <a:off x="7584512" y="7958793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0413938A-CB4E-42FB-8D7B-2671C8AA136D}"/>
              </a:ext>
            </a:extLst>
          </p:cNvPr>
          <p:cNvSpPr/>
          <p:nvPr/>
        </p:nvSpPr>
        <p:spPr>
          <a:xfrm>
            <a:off x="7628727" y="9186908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305C7D6-D6C7-404C-B3FC-CDA4DABFB32B}"/>
              </a:ext>
            </a:extLst>
          </p:cNvPr>
          <p:cNvSpPr/>
          <p:nvPr/>
        </p:nvSpPr>
        <p:spPr>
          <a:xfrm>
            <a:off x="22206023" y="7438949"/>
            <a:ext cx="1030692" cy="3591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حافظ</a:t>
            </a:r>
            <a:endParaRPr 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240" name="Flowchart: Document 239">
            <a:extLst>
              <a:ext uri="{FF2B5EF4-FFF2-40B4-BE49-F238E27FC236}">
                <a16:creationId xmlns:a16="http://schemas.microsoft.com/office/drawing/2014/main" id="{379B7BBA-9B47-476E-A489-0BA2E084CFBC}"/>
              </a:ext>
            </a:extLst>
          </p:cNvPr>
          <p:cNvSpPr/>
          <p:nvPr/>
        </p:nvSpPr>
        <p:spPr>
          <a:xfrm>
            <a:off x="7716238" y="13703713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740420AE-099A-4E0D-BA98-B3762855FE43}"/>
              </a:ext>
            </a:extLst>
          </p:cNvPr>
          <p:cNvSpPr/>
          <p:nvPr/>
        </p:nvSpPr>
        <p:spPr>
          <a:xfrm>
            <a:off x="3636093" y="14370978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Hypervisor</a:t>
            </a:r>
          </a:p>
        </p:txBody>
      </p: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9E046457-C770-4D71-B732-EEDAC015D2C2}"/>
              </a:ext>
            </a:extLst>
          </p:cNvPr>
          <p:cNvCxnSpPr>
            <a:stCxn id="122" idx="2"/>
            <a:endCxn id="241" idx="0"/>
          </p:cNvCxnSpPr>
          <p:nvPr/>
        </p:nvCxnSpPr>
        <p:spPr>
          <a:xfrm flipH="1">
            <a:off x="4115119" y="13806410"/>
            <a:ext cx="4848" cy="56456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ECAEE06F-6100-48B0-9414-6EADF4EA1CA4}"/>
              </a:ext>
            </a:extLst>
          </p:cNvPr>
          <p:cNvCxnSpPr>
            <a:stCxn id="221" idx="2"/>
            <a:endCxn id="220" idx="0"/>
          </p:cNvCxnSpPr>
          <p:nvPr/>
        </p:nvCxnSpPr>
        <p:spPr>
          <a:xfrm>
            <a:off x="7497241" y="13971180"/>
            <a:ext cx="1357" cy="4044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3" name="Rectangle: Rounded Corners 252">
            <a:extLst>
              <a:ext uri="{FF2B5EF4-FFF2-40B4-BE49-F238E27FC236}">
                <a16:creationId xmlns:a16="http://schemas.microsoft.com/office/drawing/2014/main" id="{E5BA7D1E-17F5-4849-9FD8-4EAD43523CBD}"/>
              </a:ext>
            </a:extLst>
          </p:cNvPr>
          <p:cNvSpPr/>
          <p:nvPr/>
        </p:nvSpPr>
        <p:spPr>
          <a:xfrm>
            <a:off x="7478361" y="2515071"/>
            <a:ext cx="4129633" cy="3081441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72" name="Rectangle: Rounded Corners 271">
            <a:extLst>
              <a:ext uri="{FF2B5EF4-FFF2-40B4-BE49-F238E27FC236}">
                <a16:creationId xmlns:a16="http://schemas.microsoft.com/office/drawing/2014/main" id="{BF937B61-DE67-4FF3-8CE8-1C9242CF7C34}"/>
              </a:ext>
            </a:extLst>
          </p:cNvPr>
          <p:cNvSpPr/>
          <p:nvPr/>
        </p:nvSpPr>
        <p:spPr>
          <a:xfrm>
            <a:off x="22450396" y="4003190"/>
            <a:ext cx="3781317" cy="2681926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75" name="Rectangle: Rounded Corners 274">
            <a:extLst>
              <a:ext uri="{FF2B5EF4-FFF2-40B4-BE49-F238E27FC236}">
                <a16:creationId xmlns:a16="http://schemas.microsoft.com/office/drawing/2014/main" id="{A6085BD7-00AE-4E91-A903-F61A82F44D07}"/>
              </a:ext>
            </a:extLst>
          </p:cNvPr>
          <p:cNvSpPr/>
          <p:nvPr/>
        </p:nvSpPr>
        <p:spPr>
          <a:xfrm>
            <a:off x="5944552" y="12755354"/>
            <a:ext cx="3078832" cy="2784526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6497C82C-D845-4941-8A15-5083E831C9C3}"/>
              </a:ext>
            </a:extLst>
          </p:cNvPr>
          <p:cNvSpPr/>
          <p:nvPr/>
        </p:nvSpPr>
        <p:spPr>
          <a:xfrm>
            <a:off x="4618198" y="6472085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cxnSp>
        <p:nvCxnSpPr>
          <p:cNvPr id="295" name="Straight Arrow Connector 294">
            <a:extLst>
              <a:ext uri="{FF2B5EF4-FFF2-40B4-BE49-F238E27FC236}">
                <a16:creationId xmlns:a16="http://schemas.microsoft.com/office/drawing/2014/main" id="{DC72A517-C14A-4F3D-8C1C-5C916702CB13}"/>
              </a:ext>
            </a:extLst>
          </p:cNvPr>
          <p:cNvCxnSpPr>
            <a:cxnSpLocks/>
          </p:cNvCxnSpPr>
          <p:nvPr/>
        </p:nvCxnSpPr>
        <p:spPr>
          <a:xfrm flipH="1" flipV="1">
            <a:off x="20359035" y="9098647"/>
            <a:ext cx="1221127" cy="335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Straight Arrow Connector 296">
            <a:extLst>
              <a:ext uri="{FF2B5EF4-FFF2-40B4-BE49-F238E27FC236}">
                <a16:creationId xmlns:a16="http://schemas.microsoft.com/office/drawing/2014/main" id="{E2078222-B556-4518-9C1A-8CB00C907CAA}"/>
              </a:ext>
            </a:extLst>
          </p:cNvPr>
          <p:cNvCxnSpPr>
            <a:cxnSpLocks/>
          </p:cNvCxnSpPr>
          <p:nvPr/>
        </p:nvCxnSpPr>
        <p:spPr>
          <a:xfrm flipH="1" flipV="1">
            <a:off x="20350523" y="9351486"/>
            <a:ext cx="1221127" cy="335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1" name="Rectangle 300">
            <a:extLst>
              <a:ext uri="{FF2B5EF4-FFF2-40B4-BE49-F238E27FC236}">
                <a16:creationId xmlns:a16="http://schemas.microsoft.com/office/drawing/2014/main" id="{62B9F364-CDC7-4B09-B5F4-2FAB1DC05B1A}"/>
              </a:ext>
            </a:extLst>
          </p:cNvPr>
          <p:cNvSpPr/>
          <p:nvPr/>
        </p:nvSpPr>
        <p:spPr>
          <a:xfrm>
            <a:off x="20219812" y="8425826"/>
            <a:ext cx="1350152" cy="6498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Requests for SERVICES</a:t>
            </a:r>
          </a:p>
        </p:txBody>
      </p: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DC93293A-C63A-4C16-BB62-58272E43FCD0}"/>
              </a:ext>
            </a:extLst>
          </p:cNvPr>
          <p:cNvCxnSpPr>
            <a:cxnSpLocks/>
          </p:cNvCxnSpPr>
          <p:nvPr/>
        </p:nvCxnSpPr>
        <p:spPr>
          <a:xfrm flipH="1" flipV="1">
            <a:off x="16228100" y="9153990"/>
            <a:ext cx="1221127" cy="335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463CC7C4-41E4-4460-B871-F730DEC073F5}"/>
              </a:ext>
            </a:extLst>
          </p:cNvPr>
          <p:cNvCxnSpPr>
            <a:cxnSpLocks/>
          </p:cNvCxnSpPr>
          <p:nvPr/>
        </p:nvCxnSpPr>
        <p:spPr>
          <a:xfrm flipH="1" flipV="1">
            <a:off x="16218932" y="9409267"/>
            <a:ext cx="1221127" cy="335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7FB18F25-CB48-4775-8E63-0DA5E975587E}"/>
              </a:ext>
            </a:extLst>
          </p:cNvPr>
          <p:cNvCxnSpPr>
            <a:cxnSpLocks/>
          </p:cNvCxnSpPr>
          <p:nvPr/>
        </p:nvCxnSpPr>
        <p:spPr>
          <a:xfrm flipH="1" flipV="1">
            <a:off x="16240998" y="8950988"/>
            <a:ext cx="1221127" cy="335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5" name="Rectangle 304">
            <a:extLst>
              <a:ext uri="{FF2B5EF4-FFF2-40B4-BE49-F238E27FC236}">
                <a16:creationId xmlns:a16="http://schemas.microsoft.com/office/drawing/2014/main" id="{8AEB0687-B7EB-4212-B52C-81E463A57090}"/>
              </a:ext>
            </a:extLst>
          </p:cNvPr>
          <p:cNvSpPr/>
          <p:nvPr/>
        </p:nvSpPr>
        <p:spPr>
          <a:xfrm>
            <a:off x="15799281" y="8355673"/>
            <a:ext cx="2017160" cy="421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for appropriate SERVICES</a:t>
            </a:r>
          </a:p>
        </p:txBody>
      </p:sp>
      <p:cxnSp>
        <p:nvCxnSpPr>
          <p:cNvPr id="308" name="Straight Connector 307">
            <a:extLst>
              <a:ext uri="{FF2B5EF4-FFF2-40B4-BE49-F238E27FC236}">
                <a16:creationId xmlns:a16="http://schemas.microsoft.com/office/drawing/2014/main" id="{9A232F4A-2FAA-4A5D-BB28-B1D6C81D27CF}"/>
              </a:ext>
            </a:extLst>
          </p:cNvPr>
          <p:cNvCxnSpPr>
            <a:stCxn id="241" idx="3"/>
            <a:endCxn id="220" idx="1"/>
          </p:cNvCxnSpPr>
          <p:nvPr/>
        </p:nvCxnSpPr>
        <p:spPr>
          <a:xfrm>
            <a:off x="4594158" y="14787082"/>
            <a:ext cx="2425407" cy="46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8" name="Rectangle 317">
            <a:extLst>
              <a:ext uri="{FF2B5EF4-FFF2-40B4-BE49-F238E27FC236}">
                <a16:creationId xmlns:a16="http://schemas.microsoft.com/office/drawing/2014/main" id="{1CF34852-AC1A-4BC5-B5F7-EBFBD25F0660}"/>
              </a:ext>
            </a:extLst>
          </p:cNvPr>
          <p:cNvSpPr/>
          <p:nvPr/>
        </p:nvSpPr>
        <p:spPr>
          <a:xfrm>
            <a:off x="235784" y="718460"/>
            <a:ext cx="21484790" cy="16882292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319" name="Rectangle: Rounded Corners 318">
            <a:extLst>
              <a:ext uri="{FF2B5EF4-FFF2-40B4-BE49-F238E27FC236}">
                <a16:creationId xmlns:a16="http://schemas.microsoft.com/office/drawing/2014/main" id="{EEC6F369-5FBC-4B53-9353-BD9463346D9A}"/>
              </a:ext>
            </a:extLst>
          </p:cNvPr>
          <p:cNvSpPr/>
          <p:nvPr/>
        </p:nvSpPr>
        <p:spPr>
          <a:xfrm>
            <a:off x="9975134" y="14938581"/>
            <a:ext cx="2135589" cy="1601285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6D7E9EDF-9C5F-4A97-80AD-2EAC00924167}"/>
              </a:ext>
            </a:extLst>
          </p:cNvPr>
          <p:cNvSpPr/>
          <p:nvPr/>
        </p:nvSpPr>
        <p:spPr>
          <a:xfrm>
            <a:off x="19375899" y="754843"/>
            <a:ext cx="3126769" cy="50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Microservices</a:t>
            </a:r>
          </a:p>
        </p:txBody>
      </p:sp>
      <p:sp>
        <p:nvSpPr>
          <p:cNvPr id="321" name="Flowchart: Document 320">
            <a:extLst>
              <a:ext uri="{FF2B5EF4-FFF2-40B4-BE49-F238E27FC236}">
                <a16:creationId xmlns:a16="http://schemas.microsoft.com/office/drawing/2014/main" id="{CB9416BC-759F-4662-B6E2-CBB5CB5551D3}"/>
              </a:ext>
            </a:extLst>
          </p:cNvPr>
          <p:cNvSpPr/>
          <p:nvPr/>
        </p:nvSpPr>
        <p:spPr>
          <a:xfrm>
            <a:off x="7844644" y="14411502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Sela</a:t>
            </a: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A3DE645E-7760-4066-96D3-5EC628826FD2}"/>
              </a:ext>
            </a:extLst>
          </p:cNvPr>
          <p:cNvSpPr/>
          <p:nvPr/>
        </p:nvSpPr>
        <p:spPr>
          <a:xfrm>
            <a:off x="11608054" y="8725517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REST/HTTPS</a:t>
            </a:r>
          </a:p>
        </p:txBody>
      </p:sp>
      <p:sp>
        <p:nvSpPr>
          <p:cNvPr id="328" name="Flowchart: Document 327">
            <a:extLst>
              <a:ext uri="{FF2B5EF4-FFF2-40B4-BE49-F238E27FC236}">
                <a16:creationId xmlns:a16="http://schemas.microsoft.com/office/drawing/2014/main" id="{13033BAA-7280-46A5-A76A-15FE26F72A6E}"/>
              </a:ext>
            </a:extLst>
          </p:cNvPr>
          <p:cNvSpPr/>
          <p:nvPr/>
        </p:nvSpPr>
        <p:spPr>
          <a:xfrm>
            <a:off x="25597207" y="5479047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1E472FB6-2B99-4262-A54C-C86491533AED}"/>
              </a:ext>
            </a:extLst>
          </p:cNvPr>
          <p:cNvCxnSpPr>
            <a:cxnSpLocks/>
            <a:stCxn id="213" idx="4"/>
            <a:endCxn id="188" idx="1"/>
          </p:cNvCxnSpPr>
          <p:nvPr/>
        </p:nvCxnSpPr>
        <p:spPr>
          <a:xfrm>
            <a:off x="23827787" y="5252927"/>
            <a:ext cx="696886" cy="0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3" name="Rectangle 332">
            <a:extLst>
              <a:ext uri="{FF2B5EF4-FFF2-40B4-BE49-F238E27FC236}">
                <a16:creationId xmlns:a16="http://schemas.microsoft.com/office/drawing/2014/main" id="{F3F5368A-A499-49A3-87F7-9EAA6A0EC973}"/>
              </a:ext>
            </a:extLst>
          </p:cNvPr>
          <p:cNvSpPr/>
          <p:nvPr/>
        </p:nvSpPr>
        <p:spPr>
          <a:xfrm>
            <a:off x="23758634" y="4906369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334" name="Flowchart: Document 333">
            <a:extLst>
              <a:ext uri="{FF2B5EF4-FFF2-40B4-BE49-F238E27FC236}">
                <a16:creationId xmlns:a16="http://schemas.microsoft.com/office/drawing/2014/main" id="{92A663EC-BB67-4E50-ACCA-29A65E3CB890}"/>
              </a:ext>
            </a:extLst>
          </p:cNvPr>
          <p:cNvSpPr/>
          <p:nvPr/>
        </p:nvSpPr>
        <p:spPr>
          <a:xfrm>
            <a:off x="22838197" y="5404821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335" name="Rectangle: Rounded Corners 334">
            <a:extLst>
              <a:ext uri="{FF2B5EF4-FFF2-40B4-BE49-F238E27FC236}">
                <a16:creationId xmlns:a16="http://schemas.microsoft.com/office/drawing/2014/main" id="{EEC220F9-A57A-4B61-B698-5A2433526F1B}"/>
              </a:ext>
            </a:extLst>
          </p:cNvPr>
          <p:cNvSpPr/>
          <p:nvPr/>
        </p:nvSpPr>
        <p:spPr>
          <a:xfrm>
            <a:off x="26647590" y="4049460"/>
            <a:ext cx="3781317" cy="2681926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336" name="Cylinder 335">
            <a:extLst>
              <a:ext uri="{FF2B5EF4-FFF2-40B4-BE49-F238E27FC236}">
                <a16:creationId xmlns:a16="http://schemas.microsoft.com/office/drawing/2014/main" id="{06C4D524-23F3-4B26-A4DC-3E0BFD790FF7}"/>
              </a:ext>
            </a:extLst>
          </p:cNvPr>
          <p:cNvSpPr/>
          <p:nvPr/>
        </p:nvSpPr>
        <p:spPr>
          <a:xfrm>
            <a:off x="29165411" y="4994777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DB</a:t>
            </a:r>
          </a:p>
        </p:txBody>
      </p:sp>
      <p:cxnSp>
        <p:nvCxnSpPr>
          <p:cNvPr id="338" name="Straight Arrow Connector 337">
            <a:extLst>
              <a:ext uri="{FF2B5EF4-FFF2-40B4-BE49-F238E27FC236}">
                <a16:creationId xmlns:a16="http://schemas.microsoft.com/office/drawing/2014/main" id="{440BE376-B609-4EE1-90AF-3970C1205347}"/>
              </a:ext>
            </a:extLst>
          </p:cNvPr>
          <p:cNvCxnSpPr>
            <a:cxnSpLocks/>
          </p:cNvCxnSpPr>
          <p:nvPr/>
        </p:nvCxnSpPr>
        <p:spPr>
          <a:xfrm>
            <a:off x="28550827" y="5302527"/>
            <a:ext cx="604299" cy="7606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9" name="Flowchart: Document 338">
            <a:extLst>
              <a:ext uri="{FF2B5EF4-FFF2-40B4-BE49-F238E27FC236}">
                <a16:creationId xmlns:a16="http://schemas.microsoft.com/office/drawing/2014/main" id="{0CE42CD3-BBF4-4282-9D78-19E3C2EC4E1E}"/>
              </a:ext>
            </a:extLst>
          </p:cNvPr>
          <p:cNvSpPr/>
          <p:nvPr/>
        </p:nvSpPr>
        <p:spPr>
          <a:xfrm>
            <a:off x="28219637" y="5447397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340" name="Flowchart: Document 339">
            <a:extLst>
              <a:ext uri="{FF2B5EF4-FFF2-40B4-BE49-F238E27FC236}">
                <a16:creationId xmlns:a16="http://schemas.microsoft.com/office/drawing/2014/main" id="{9FB1E1D4-ADA8-40FD-8668-6348393FC031}"/>
              </a:ext>
            </a:extLst>
          </p:cNvPr>
          <p:cNvSpPr/>
          <p:nvPr/>
        </p:nvSpPr>
        <p:spPr>
          <a:xfrm>
            <a:off x="24355403" y="5492653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341" name="Flowchart: Document 340">
            <a:extLst>
              <a:ext uri="{FF2B5EF4-FFF2-40B4-BE49-F238E27FC236}">
                <a16:creationId xmlns:a16="http://schemas.microsoft.com/office/drawing/2014/main" id="{B9C9C5EC-9C93-40A1-A1D0-47FB02B12234}"/>
              </a:ext>
            </a:extLst>
          </p:cNvPr>
          <p:cNvSpPr/>
          <p:nvPr/>
        </p:nvSpPr>
        <p:spPr>
          <a:xfrm>
            <a:off x="27067014" y="5554252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cxnSp>
        <p:nvCxnSpPr>
          <p:cNvPr id="343" name="Straight Connector 342">
            <a:extLst>
              <a:ext uri="{FF2B5EF4-FFF2-40B4-BE49-F238E27FC236}">
                <a16:creationId xmlns:a16="http://schemas.microsoft.com/office/drawing/2014/main" id="{A5D31599-5E56-4AFD-98AE-C3991BB92BED}"/>
              </a:ext>
            </a:extLst>
          </p:cNvPr>
          <p:cNvCxnSpPr>
            <a:cxnSpLocks/>
            <a:stCxn id="189" idx="1"/>
            <a:endCxn id="188" idx="3"/>
          </p:cNvCxnSpPr>
          <p:nvPr/>
        </p:nvCxnSpPr>
        <p:spPr>
          <a:xfrm flipH="1">
            <a:off x="25871235" y="5252927"/>
            <a:ext cx="13352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7" name="Rectangle 346">
            <a:extLst>
              <a:ext uri="{FF2B5EF4-FFF2-40B4-BE49-F238E27FC236}">
                <a16:creationId xmlns:a16="http://schemas.microsoft.com/office/drawing/2014/main" id="{C973180B-AE58-48FD-BD9C-F00C60101C8B}"/>
              </a:ext>
            </a:extLst>
          </p:cNvPr>
          <p:cNvSpPr/>
          <p:nvPr/>
        </p:nvSpPr>
        <p:spPr>
          <a:xfrm>
            <a:off x="26167163" y="4921448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REST/HTTPS</a:t>
            </a: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0DCAC3B9-8D7C-46E3-96C6-FC26CB8C81A5}"/>
              </a:ext>
            </a:extLst>
          </p:cNvPr>
          <p:cNvSpPr/>
          <p:nvPr/>
        </p:nvSpPr>
        <p:spPr>
          <a:xfrm>
            <a:off x="24574652" y="8257312"/>
            <a:ext cx="1346556" cy="8411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Hafez Apps</a:t>
            </a:r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8EA8D9CD-5E58-45F2-BA7D-9CC5F6BE753D}"/>
              </a:ext>
            </a:extLst>
          </p:cNvPr>
          <p:cNvSpPr/>
          <p:nvPr/>
        </p:nvSpPr>
        <p:spPr>
          <a:xfrm>
            <a:off x="23025725" y="8276768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Rclone</a:t>
            </a:r>
            <a:endParaRPr lang="en-US" sz="1100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5C83AFC8-D79B-4BA2-96DF-8056E9F3ABC0}"/>
              </a:ext>
            </a:extLst>
          </p:cNvPr>
          <p:cNvSpPr/>
          <p:nvPr/>
        </p:nvSpPr>
        <p:spPr>
          <a:xfrm>
            <a:off x="28432637" y="4964623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cxnSp>
        <p:nvCxnSpPr>
          <p:cNvPr id="357" name="Straight Connector 356">
            <a:extLst>
              <a:ext uri="{FF2B5EF4-FFF2-40B4-BE49-F238E27FC236}">
                <a16:creationId xmlns:a16="http://schemas.microsoft.com/office/drawing/2014/main" id="{A8FC1CB4-12E4-405E-8782-FF13F0906CCA}"/>
              </a:ext>
            </a:extLst>
          </p:cNvPr>
          <p:cNvCxnSpPr>
            <a:stCxn id="349" idx="3"/>
            <a:endCxn id="348" idx="1"/>
          </p:cNvCxnSpPr>
          <p:nvPr/>
        </p:nvCxnSpPr>
        <p:spPr>
          <a:xfrm flipV="1">
            <a:off x="23983784" y="8677913"/>
            <a:ext cx="590868" cy="14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8" name="Flowchart: Document 357">
            <a:extLst>
              <a:ext uri="{FF2B5EF4-FFF2-40B4-BE49-F238E27FC236}">
                <a16:creationId xmlns:a16="http://schemas.microsoft.com/office/drawing/2014/main" id="{38917FBC-833F-4AF6-866B-D3B05A189604}"/>
              </a:ext>
            </a:extLst>
          </p:cNvPr>
          <p:cNvSpPr/>
          <p:nvPr/>
        </p:nvSpPr>
        <p:spPr>
          <a:xfrm>
            <a:off x="22656587" y="8994624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359" name="Flowchart: Document 358">
            <a:extLst>
              <a:ext uri="{FF2B5EF4-FFF2-40B4-BE49-F238E27FC236}">
                <a16:creationId xmlns:a16="http://schemas.microsoft.com/office/drawing/2014/main" id="{EA3AB57B-837C-4A75-ACA9-1EF6B48E11C7}"/>
              </a:ext>
            </a:extLst>
          </p:cNvPr>
          <p:cNvSpPr/>
          <p:nvPr/>
        </p:nvSpPr>
        <p:spPr>
          <a:xfrm>
            <a:off x="23236721" y="8979048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360" name="Flowchart: Document 359">
            <a:extLst>
              <a:ext uri="{FF2B5EF4-FFF2-40B4-BE49-F238E27FC236}">
                <a16:creationId xmlns:a16="http://schemas.microsoft.com/office/drawing/2014/main" id="{209B3668-8478-4380-8260-9C2F82C0F720}"/>
              </a:ext>
            </a:extLst>
          </p:cNvPr>
          <p:cNvSpPr/>
          <p:nvPr/>
        </p:nvSpPr>
        <p:spPr>
          <a:xfrm>
            <a:off x="23811193" y="8959970"/>
            <a:ext cx="487135" cy="501336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ysClr val="windowText" lastClr="000000"/>
                </a:solidFill>
              </a:rPr>
              <a:t>Jobd</a:t>
            </a:r>
            <a:endParaRPr lang="en-US" sz="800" dirty="0">
              <a:solidFill>
                <a:sysClr val="windowText" lastClr="000000"/>
              </a:solidFill>
            </a:endParaRPr>
          </a:p>
        </p:txBody>
      </p:sp>
      <p:sp>
        <p:nvSpPr>
          <p:cNvPr id="362" name="Rectangle: Rounded Corners 361">
            <a:extLst>
              <a:ext uri="{FF2B5EF4-FFF2-40B4-BE49-F238E27FC236}">
                <a16:creationId xmlns:a16="http://schemas.microsoft.com/office/drawing/2014/main" id="{A33C2EE9-8E0A-4C48-BFB1-BF7599397F95}"/>
              </a:ext>
            </a:extLst>
          </p:cNvPr>
          <p:cNvSpPr/>
          <p:nvPr/>
        </p:nvSpPr>
        <p:spPr>
          <a:xfrm>
            <a:off x="22450396" y="7829386"/>
            <a:ext cx="3774135" cy="1895932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A5BFFF0E-D0EC-4923-A556-B2737B315706}"/>
              </a:ext>
            </a:extLst>
          </p:cNvPr>
          <p:cNvSpPr/>
          <p:nvPr/>
        </p:nvSpPr>
        <p:spPr>
          <a:xfrm>
            <a:off x="22162129" y="7443855"/>
            <a:ext cx="4386536" cy="239441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47075CD3-9D00-4F26-A482-156EFB977DEC}"/>
              </a:ext>
            </a:extLst>
          </p:cNvPr>
          <p:cNvCxnSpPr>
            <a:cxnSpLocks/>
            <a:stCxn id="221" idx="0"/>
          </p:cNvCxnSpPr>
          <p:nvPr/>
        </p:nvCxnSpPr>
        <p:spPr>
          <a:xfrm flipV="1">
            <a:off x="7497235" y="12052548"/>
            <a:ext cx="678" cy="1086424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6" name="Rectangle 365">
            <a:extLst>
              <a:ext uri="{FF2B5EF4-FFF2-40B4-BE49-F238E27FC236}">
                <a16:creationId xmlns:a16="http://schemas.microsoft.com/office/drawing/2014/main" id="{33615F28-5156-48D5-B5DA-CF7AE64582D6}"/>
              </a:ext>
            </a:extLst>
          </p:cNvPr>
          <p:cNvSpPr/>
          <p:nvPr/>
        </p:nvSpPr>
        <p:spPr>
          <a:xfrm rot="16200000">
            <a:off x="6681226" y="12370626"/>
            <a:ext cx="1253730" cy="5440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Mount Monster</a:t>
            </a:r>
          </a:p>
        </p:txBody>
      </p:sp>
      <p:cxnSp>
        <p:nvCxnSpPr>
          <p:cNvPr id="369" name="Straight Connector 368">
            <a:extLst>
              <a:ext uri="{FF2B5EF4-FFF2-40B4-BE49-F238E27FC236}">
                <a16:creationId xmlns:a16="http://schemas.microsoft.com/office/drawing/2014/main" id="{BDB45536-4144-4972-B9A9-289C73FD0595}"/>
              </a:ext>
            </a:extLst>
          </p:cNvPr>
          <p:cNvCxnSpPr>
            <a:cxnSpLocks/>
            <a:stCxn id="116" idx="2"/>
            <a:endCxn id="122" idx="0"/>
          </p:cNvCxnSpPr>
          <p:nvPr/>
        </p:nvCxnSpPr>
        <p:spPr>
          <a:xfrm flipH="1">
            <a:off x="4119973" y="10790376"/>
            <a:ext cx="14773" cy="945082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3" name="Rectangle 372">
            <a:extLst>
              <a:ext uri="{FF2B5EF4-FFF2-40B4-BE49-F238E27FC236}">
                <a16:creationId xmlns:a16="http://schemas.microsoft.com/office/drawing/2014/main" id="{D4F517C4-EA3F-4D35-9A65-E46EA9F27C19}"/>
              </a:ext>
            </a:extLst>
          </p:cNvPr>
          <p:cNvSpPr/>
          <p:nvPr/>
        </p:nvSpPr>
        <p:spPr>
          <a:xfrm rot="16200000">
            <a:off x="3365305" y="10959104"/>
            <a:ext cx="1253730" cy="5440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Image</a:t>
            </a:r>
          </a:p>
        </p:txBody>
      </p:sp>
      <p:cxnSp>
        <p:nvCxnSpPr>
          <p:cNvPr id="375" name="Connector: Elbow 374">
            <a:extLst>
              <a:ext uri="{FF2B5EF4-FFF2-40B4-BE49-F238E27FC236}">
                <a16:creationId xmlns:a16="http://schemas.microsoft.com/office/drawing/2014/main" id="{3E323316-834C-4205-9C88-55ECD8FB7336}"/>
              </a:ext>
            </a:extLst>
          </p:cNvPr>
          <p:cNvCxnSpPr>
            <a:cxnSpLocks/>
            <a:stCxn id="123" idx="3"/>
          </p:cNvCxnSpPr>
          <p:nvPr/>
        </p:nvCxnSpPr>
        <p:spPr>
          <a:xfrm flipH="1">
            <a:off x="4444146" y="6774888"/>
            <a:ext cx="182721" cy="6154104"/>
          </a:xfrm>
          <a:prstGeom prst="bentConnector4">
            <a:avLst>
              <a:gd name="adj1" fmla="val -546528"/>
              <a:gd name="adj2" fmla="val 100121"/>
            </a:avLst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2" name="Rectangle 381">
            <a:extLst>
              <a:ext uri="{FF2B5EF4-FFF2-40B4-BE49-F238E27FC236}">
                <a16:creationId xmlns:a16="http://schemas.microsoft.com/office/drawing/2014/main" id="{F46C5099-A0E9-4E99-A7A1-A71A3580CB16}"/>
              </a:ext>
            </a:extLst>
          </p:cNvPr>
          <p:cNvSpPr/>
          <p:nvPr/>
        </p:nvSpPr>
        <p:spPr>
          <a:xfrm rot="16200000">
            <a:off x="5187661" y="9664771"/>
            <a:ext cx="1253730" cy="5440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Network</a:t>
            </a:r>
          </a:p>
        </p:txBody>
      </p:sp>
      <p:sp>
        <p:nvSpPr>
          <p:cNvPr id="385" name="Cube 384">
            <a:extLst>
              <a:ext uri="{FF2B5EF4-FFF2-40B4-BE49-F238E27FC236}">
                <a16:creationId xmlns:a16="http://schemas.microsoft.com/office/drawing/2014/main" id="{BD7FA00B-E58E-4A16-9CC9-BFBF89E7E2FC}"/>
              </a:ext>
            </a:extLst>
          </p:cNvPr>
          <p:cNvSpPr/>
          <p:nvPr/>
        </p:nvSpPr>
        <p:spPr>
          <a:xfrm>
            <a:off x="8121617" y="3931756"/>
            <a:ext cx="924494" cy="759287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ysClr val="windowText" lastClr="000000"/>
                </a:solidFill>
              </a:rPr>
              <a:t>Key Repository</a:t>
            </a:r>
          </a:p>
        </p:txBody>
      </p: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D4BB41FF-44AF-4A7F-BCE5-7FA03E07691D}"/>
              </a:ext>
            </a:extLst>
          </p:cNvPr>
          <p:cNvCxnSpPr>
            <a:cxnSpLocks/>
            <a:stCxn id="79" idx="1"/>
            <a:endCxn id="385" idx="5"/>
          </p:cNvCxnSpPr>
          <p:nvPr/>
        </p:nvCxnSpPr>
        <p:spPr>
          <a:xfrm flipH="1">
            <a:off x="9046117" y="4149030"/>
            <a:ext cx="738643" cy="674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6" name="Straight Arrow Connector 395">
            <a:extLst>
              <a:ext uri="{FF2B5EF4-FFF2-40B4-BE49-F238E27FC236}">
                <a16:creationId xmlns:a16="http://schemas.microsoft.com/office/drawing/2014/main" id="{C6632EE4-A034-4CDF-9BBA-585ABDD4E16B}"/>
              </a:ext>
            </a:extLst>
          </p:cNvPr>
          <p:cNvCxnSpPr>
            <a:cxnSpLocks/>
          </p:cNvCxnSpPr>
          <p:nvPr/>
        </p:nvCxnSpPr>
        <p:spPr>
          <a:xfrm>
            <a:off x="5947859" y="4133641"/>
            <a:ext cx="1496879" cy="18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7" name="Rectangle 396">
            <a:extLst>
              <a:ext uri="{FF2B5EF4-FFF2-40B4-BE49-F238E27FC236}">
                <a16:creationId xmlns:a16="http://schemas.microsoft.com/office/drawing/2014/main" id="{2610FB8D-A715-445D-AFB0-2F5EDD8505FC}"/>
              </a:ext>
            </a:extLst>
          </p:cNvPr>
          <p:cNvSpPr/>
          <p:nvPr/>
        </p:nvSpPr>
        <p:spPr>
          <a:xfrm>
            <a:off x="5827407" y="3563126"/>
            <a:ext cx="1730401" cy="540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and Users </a:t>
            </a:r>
            <a:r>
              <a:rPr lang="en-US" sz="1000" b="1" i="1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AuthN</a:t>
            </a:r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Request</a:t>
            </a:r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ED7A69A7-FCBC-4EA1-8FEF-F2F897314926}"/>
              </a:ext>
            </a:extLst>
          </p:cNvPr>
          <p:cNvSpPr/>
          <p:nvPr/>
        </p:nvSpPr>
        <p:spPr>
          <a:xfrm>
            <a:off x="6188008" y="4091389"/>
            <a:ext cx="1033992" cy="393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/HTTPS</a:t>
            </a:r>
          </a:p>
        </p:txBody>
      </p:sp>
      <p:cxnSp>
        <p:nvCxnSpPr>
          <p:cNvPr id="401" name="Straight Arrow Connector 400">
            <a:extLst>
              <a:ext uri="{FF2B5EF4-FFF2-40B4-BE49-F238E27FC236}">
                <a16:creationId xmlns:a16="http://schemas.microsoft.com/office/drawing/2014/main" id="{0C1D8101-00DD-4F05-8981-332E19B8A329}"/>
              </a:ext>
            </a:extLst>
          </p:cNvPr>
          <p:cNvCxnSpPr>
            <a:cxnSpLocks/>
            <a:stCxn id="272" idx="2"/>
            <a:endCxn id="362" idx="0"/>
          </p:cNvCxnSpPr>
          <p:nvPr/>
        </p:nvCxnSpPr>
        <p:spPr>
          <a:xfrm flipH="1">
            <a:off x="24337464" y="6685116"/>
            <a:ext cx="3591" cy="114427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7" name="Rectangle 406">
            <a:extLst>
              <a:ext uri="{FF2B5EF4-FFF2-40B4-BE49-F238E27FC236}">
                <a16:creationId xmlns:a16="http://schemas.microsoft.com/office/drawing/2014/main" id="{7D4F0E9C-0FC4-4C18-9EAA-CBCAF6487FB5}"/>
              </a:ext>
            </a:extLst>
          </p:cNvPr>
          <p:cNvSpPr/>
          <p:nvPr/>
        </p:nvSpPr>
        <p:spPr>
          <a:xfrm rot="16200000">
            <a:off x="24070066" y="7093668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REST/HTTPS</a:t>
            </a:r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C8E4ABFC-6602-402E-8A4C-9C72052D302C}"/>
              </a:ext>
            </a:extLst>
          </p:cNvPr>
          <p:cNvSpPr/>
          <p:nvPr/>
        </p:nvSpPr>
        <p:spPr>
          <a:xfrm>
            <a:off x="25367592" y="4550298"/>
            <a:ext cx="827545" cy="4811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AuthN</a:t>
            </a:r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/</a:t>
            </a:r>
            <a:r>
              <a:rPr lang="en-US" sz="900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AuthZ</a:t>
            </a:r>
            <a:endParaRPr lang="en-US" sz="900" dirty="0"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EBA80EC4-B86F-46A5-BEB7-7F880C7A8999}"/>
              </a:ext>
            </a:extLst>
          </p:cNvPr>
          <p:cNvSpPr/>
          <p:nvPr/>
        </p:nvSpPr>
        <p:spPr>
          <a:xfrm>
            <a:off x="26853766" y="4575759"/>
            <a:ext cx="827545" cy="4811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AuthN</a:t>
            </a:r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/</a:t>
            </a:r>
            <a:r>
              <a:rPr lang="en-US" sz="900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AuthZ</a:t>
            </a:r>
            <a:endParaRPr lang="en-US" sz="900" dirty="0"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15" name="Flowchart: Document 414">
            <a:extLst>
              <a:ext uri="{FF2B5EF4-FFF2-40B4-BE49-F238E27FC236}">
                <a16:creationId xmlns:a16="http://schemas.microsoft.com/office/drawing/2014/main" id="{A01FB709-F17D-4F19-B8BA-AAD9E53BAF93}"/>
              </a:ext>
            </a:extLst>
          </p:cNvPr>
          <p:cNvSpPr/>
          <p:nvPr/>
        </p:nvSpPr>
        <p:spPr>
          <a:xfrm>
            <a:off x="11222416" y="15953110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416" name="Rectangle: Rounded Corners 415">
            <a:extLst>
              <a:ext uri="{FF2B5EF4-FFF2-40B4-BE49-F238E27FC236}">
                <a16:creationId xmlns:a16="http://schemas.microsoft.com/office/drawing/2014/main" id="{B59D17C0-CEFF-4718-B766-FB1E1B9D3CFC}"/>
              </a:ext>
            </a:extLst>
          </p:cNvPr>
          <p:cNvSpPr/>
          <p:nvPr/>
        </p:nvSpPr>
        <p:spPr>
          <a:xfrm>
            <a:off x="10992715" y="12780568"/>
            <a:ext cx="3249728" cy="1502298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417" name="Flowchart: Document 416">
            <a:extLst>
              <a:ext uri="{FF2B5EF4-FFF2-40B4-BE49-F238E27FC236}">
                <a16:creationId xmlns:a16="http://schemas.microsoft.com/office/drawing/2014/main" id="{61846E3A-0325-422C-816A-D75511F5A95B}"/>
              </a:ext>
            </a:extLst>
          </p:cNvPr>
          <p:cNvSpPr/>
          <p:nvPr/>
        </p:nvSpPr>
        <p:spPr>
          <a:xfrm>
            <a:off x="13643139" y="13709841"/>
            <a:ext cx="487135" cy="503434"/>
          </a:xfrm>
          <a:prstGeom prst="flowChartDocumen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Config</a:t>
            </a:r>
          </a:p>
        </p:txBody>
      </p:sp>
      <p:sp>
        <p:nvSpPr>
          <p:cNvPr id="418" name="Flowchart: Document 417">
            <a:extLst>
              <a:ext uri="{FF2B5EF4-FFF2-40B4-BE49-F238E27FC236}">
                <a16:creationId xmlns:a16="http://schemas.microsoft.com/office/drawing/2014/main" id="{350D2CC2-87B0-4AB7-A729-1980495AA3D3}"/>
              </a:ext>
            </a:extLst>
          </p:cNvPr>
          <p:cNvSpPr/>
          <p:nvPr/>
        </p:nvSpPr>
        <p:spPr>
          <a:xfrm>
            <a:off x="12393602" y="13675082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423" name="Cylinder 422">
            <a:extLst>
              <a:ext uri="{FF2B5EF4-FFF2-40B4-BE49-F238E27FC236}">
                <a16:creationId xmlns:a16="http://schemas.microsoft.com/office/drawing/2014/main" id="{1905DF26-FCB2-45C4-8231-255484B9DC05}"/>
              </a:ext>
            </a:extLst>
          </p:cNvPr>
          <p:cNvSpPr/>
          <p:nvPr/>
        </p:nvSpPr>
        <p:spPr>
          <a:xfrm>
            <a:off x="11341795" y="13122794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DB</a:t>
            </a:r>
          </a:p>
        </p:txBody>
      </p:sp>
      <p:sp>
        <p:nvSpPr>
          <p:cNvPr id="424" name="Flowchart: Document 423">
            <a:extLst>
              <a:ext uri="{FF2B5EF4-FFF2-40B4-BE49-F238E27FC236}">
                <a16:creationId xmlns:a16="http://schemas.microsoft.com/office/drawing/2014/main" id="{E6269559-D3A0-4087-88F1-E23E2AC3B0BC}"/>
              </a:ext>
            </a:extLst>
          </p:cNvPr>
          <p:cNvSpPr/>
          <p:nvPr/>
        </p:nvSpPr>
        <p:spPr>
          <a:xfrm>
            <a:off x="11139912" y="13594270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Audit Log</a:t>
            </a: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EC3C117A-928A-470C-B329-F4835E69E038}"/>
              </a:ext>
            </a:extLst>
          </p:cNvPr>
          <p:cNvSpPr/>
          <p:nvPr/>
        </p:nvSpPr>
        <p:spPr>
          <a:xfrm>
            <a:off x="11928734" y="13015567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ysClr val="windowText" lastClr="000000"/>
                </a:solidFill>
                <a:cs typeface="Arial" panose="020B0604020202020204" pitchFamily="34" charset="0"/>
              </a:rPr>
              <a:t>mTLS</a:t>
            </a:r>
            <a:endParaRPr lang="en-US" sz="1000" b="1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AFBAC1BC-EEB1-4931-A009-B151396FC1D7}"/>
              </a:ext>
            </a:extLst>
          </p:cNvPr>
          <p:cNvCxnSpPr>
            <a:cxnSpLocks/>
            <a:stCxn id="423" idx="4"/>
            <a:endCxn id="190" idx="1"/>
          </p:cNvCxnSpPr>
          <p:nvPr/>
        </p:nvCxnSpPr>
        <p:spPr>
          <a:xfrm>
            <a:off x="12087823" y="13424119"/>
            <a:ext cx="486732" cy="8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5" name="Rectangle 434">
            <a:extLst>
              <a:ext uri="{FF2B5EF4-FFF2-40B4-BE49-F238E27FC236}">
                <a16:creationId xmlns:a16="http://schemas.microsoft.com/office/drawing/2014/main" id="{3B3467FD-38A7-4138-AEC2-26FF52BBE33A}"/>
              </a:ext>
            </a:extLst>
          </p:cNvPr>
          <p:cNvSpPr/>
          <p:nvPr/>
        </p:nvSpPr>
        <p:spPr>
          <a:xfrm>
            <a:off x="9603181" y="12321979"/>
            <a:ext cx="4966914" cy="220640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cxnSp>
        <p:nvCxnSpPr>
          <p:cNvPr id="439" name="Straight Arrow Connector 438">
            <a:extLst>
              <a:ext uri="{FF2B5EF4-FFF2-40B4-BE49-F238E27FC236}">
                <a16:creationId xmlns:a16="http://schemas.microsoft.com/office/drawing/2014/main" id="{B1220DFC-CBFD-49FE-AD0B-126C483ED6CF}"/>
              </a:ext>
            </a:extLst>
          </p:cNvPr>
          <p:cNvCxnSpPr>
            <a:cxnSpLocks/>
          </p:cNvCxnSpPr>
          <p:nvPr/>
        </p:nvCxnSpPr>
        <p:spPr>
          <a:xfrm flipV="1">
            <a:off x="9603181" y="13578567"/>
            <a:ext cx="1439842" cy="15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0" name="Rectangle 439">
            <a:extLst>
              <a:ext uri="{FF2B5EF4-FFF2-40B4-BE49-F238E27FC236}">
                <a16:creationId xmlns:a16="http://schemas.microsoft.com/office/drawing/2014/main" id="{7573ECFF-A257-4CD3-8283-80CFC36A5680}"/>
              </a:ext>
            </a:extLst>
          </p:cNvPr>
          <p:cNvSpPr/>
          <p:nvPr/>
        </p:nvSpPr>
        <p:spPr>
          <a:xfrm>
            <a:off x="9407413" y="12966758"/>
            <a:ext cx="1730401" cy="540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Key Management Request</a:t>
            </a:r>
          </a:p>
        </p:txBody>
      </p:sp>
      <p:sp>
        <p:nvSpPr>
          <p:cNvPr id="445" name="Rectangle 444">
            <a:extLst>
              <a:ext uri="{FF2B5EF4-FFF2-40B4-BE49-F238E27FC236}">
                <a16:creationId xmlns:a16="http://schemas.microsoft.com/office/drawing/2014/main" id="{BDAF405C-21BB-4259-ADF8-76188C2768F3}"/>
              </a:ext>
            </a:extLst>
          </p:cNvPr>
          <p:cNvSpPr/>
          <p:nvPr/>
        </p:nvSpPr>
        <p:spPr>
          <a:xfrm>
            <a:off x="9575784" y="14762386"/>
            <a:ext cx="4033223" cy="187897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cxnSp>
        <p:nvCxnSpPr>
          <p:cNvPr id="450" name="Straight Arrow Connector 449">
            <a:extLst>
              <a:ext uri="{FF2B5EF4-FFF2-40B4-BE49-F238E27FC236}">
                <a16:creationId xmlns:a16="http://schemas.microsoft.com/office/drawing/2014/main" id="{0DE0409D-C77D-490C-8630-2C80FDDF479A}"/>
              </a:ext>
            </a:extLst>
          </p:cNvPr>
          <p:cNvCxnSpPr>
            <a:cxnSpLocks/>
            <a:stCxn id="44" idx="1"/>
            <a:endCxn id="319" idx="3"/>
          </p:cNvCxnSpPr>
          <p:nvPr/>
        </p:nvCxnSpPr>
        <p:spPr>
          <a:xfrm flipH="1" flipV="1">
            <a:off x="12110723" y="15739224"/>
            <a:ext cx="1682565" cy="10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1" name="Rectangle 450">
            <a:extLst>
              <a:ext uri="{FF2B5EF4-FFF2-40B4-BE49-F238E27FC236}">
                <a16:creationId xmlns:a16="http://schemas.microsoft.com/office/drawing/2014/main" id="{D60639BC-7D2C-4465-BB1C-70133AED929E}"/>
              </a:ext>
            </a:extLst>
          </p:cNvPr>
          <p:cNvSpPr/>
          <p:nvPr/>
        </p:nvSpPr>
        <p:spPr>
          <a:xfrm>
            <a:off x="11897155" y="15304355"/>
            <a:ext cx="1730401" cy="540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Request</a:t>
            </a:r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E254A378-EEE3-412B-9040-9F4861F26844}"/>
              </a:ext>
            </a:extLst>
          </p:cNvPr>
          <p:cNvSpPr/>
          <p:nvPr/>
        </p:nvSpPr>
        <p:spPr>
          <a:xfrm>
            <a:off x="12372461" y="15827008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HTTPS</a:t>
            </a:r>
          </a:p>
        </p:txBody>
      </p:sp>
      <p:sp>
        <p:nvSpPr>
          <p:cNvPr id="457" name="Cylinder 456">
            <a:extLst>
              <a:ext uri="{FF2B5EF4-FFF2-40B4-BE49-F238E27FC236}">
                <a16:creationId xmlns:a16="http://schemas.microsoft.com/office/drawing/2014/main" id="{4D549C39-1386-418E-87DE-2208EC353233}"/>
              </a:ext>
            </a:extLst>
          </p:cNvPr>
          <p:cNvSpPr/>
          <p:nvPr/>
        </p:nvSpPr>
        <p:spPr>
          <a:xfrm>
            <a:off x="23232108" y="14132694"/>
            <a:ext cx="746028" cy="602650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ysClr val="windowText" lastClr="000000"/>
                </a:solidFill>
              </a:rPr>
              <a:t>Baselines</a:t>
            </a:r>
          </a:p>
        </p:txBody>
      </p: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AA99F937-0AAE-41CE-82E1-E89714BFF182}"/>
              </a:ext>
            </a:extLst>
          </p:cNvPr>
          <p:cNvCxnSpPr>
            <a:cxnSpLocks/>
            <a:stCxn id="187" idx="3"/>
          </p:cNvCxnSpPr>
          <p:nvPr/>
        </p:nvCxnSpPr>
        <p:spPr>
          <a:xfrm>
            <a:off x="24271399" y="13339125"/>
            <a:ext cx="533685" cy="105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9" name="Rectangle 458">
            <a:extLst>
              <a:ext uri="{FF2B5EF4-FFF2-40B4-BE49-F238E27FC236}">
                <a16:creationId xmlns:a16="http://schemas.microsoft.com/office/drawing/2014/main" id="{B3B4DDE3-010E-47BC-8BCF-354EBD1E7712}"/>
              </a:ext>
            </a:extLst>
          </p:cNvPr>
          <p:cNvSpPr/>
          <p:nvPr/>
        </p:nvSpPr>
        <p:spPr>
          <a:xfrm>
            <a:off x="10439340" y="12320049"/>
            <a:ext cx="3126769" cy="50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Management</a:t>
            </a: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FE3F3D8B-32FE-4B5D-8CA9-F84E6C717D23}"/>
              </a:ext>
            </a:extLst>
          </p:cNvPr>
          <p:cNvSpPr/>
          <p:nvPr/>
        </p:nvSpPr>
        <p:spPr>
          <a:xfrm>
            <a:off x="21964555" y="12305473"/>
            <a:ext cx="4350384" cy="243557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F6DD6C0B-7B67-4092-AB43-DA79F10F56E4}"/>
              </a:ext>
            </a:extLst>
          </p:cNvPr>
          <p:cNvSpPr/>
          <p:nvPr/>
        </p:nvSpPr>
        <p:spPr>
          <a:xfrm>
            <a:off x="22587026" y="12324992"/>
            <a:ext cx="3126769" cy="50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Integrity Monitoring</a:t>
            </a:r>
          </a:p>
        </p:txBody>
      </p:sp>
      <p:cxnSp>
        <p:nvCxnSpPr>
          <p:cNvPr id="463" name="Straight Arrow Connector 462">
            <a:extLst>
              <a:ext uri="{FF2B5EF4-FFF2-40B4-BE49-F238E27FC236}">
                <a16:creationId xmlns:a16="http://schemas.microsoft.com/office/drawing/2014/main" id="{7B69D83D-D712-4095-813C-B9A29132DD1B}"/>
              </a:ext>
            </a:extLst>
          </p:cNvPr>
          <p:cNvCxnSpPr>
            <a:cxnSpLocks/>
          </p:cNvCxnSpPr>
          <p:nvPr/>
        </p:nvCxnSpPr>
        <p:spPr>
          <a:xfrm>
            <a:off x="21688464" y="13357531"/>
            <a:ext cx="1208930" cy="7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6" name="Rectangle 465">
            <a:extLst>
              <a:ext uri="{FF2B5EF4-FFF2-40B4-BE49-F238E27FC236}">
                <a16:creationId xmlns:a16="http://schemas.microsoft.com/office/drawing/2014/main" id="{A2D78796-F76E-4747-A5B5-AF2F738D9BEF}"/>
              </a:ext>
            </a:extLst>
          </p:cNvPr>
          <p:cNvSpPr/>
          <p:nvPr/>
        </p:nvSpPr>
        <p:spPr>
          <a:xfrm>
            <a:off x="21651208" y="10837528"/>
            <a:ext cx="1573039" cy="5867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Secrets</a:t>
            </a: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9B071631-EF66-46F6-AAD5-AC7A82CB8A7B}"/>
              </a:ext>
            </a:extLst>
          </p:cNvPr>
          <p:cNvSpPr/>
          <p:nvPr/>
        </p:nvSpPr>
        <p:spPr>
          <a:xfrm>
            <a:off x="24814173" y="12940388"/>
            <a:ext cx="1081251" cy="82968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Notification</a:t>
            </a:r>
          </a:p>
        </p:txBody>
      </p:sp>
      <p:cxnSp>
        <p:nvCxnSpPr>
          <p:cNvPr id="469" name="Straight Connector 468">
            <a:extLst>
              <a:ext uri="{FF2B5EF4-FFF2-40B4-BE49-F238E27FC236}">
                <a16:creationId xmlns:a16="http://schemas.microsoft.com/office/drawing/2014/main" id="{3E164AC5-A1B3-4950-BCF7-2D58509E9AC7}"/>
              </a:ext>
            </a:extLst>
          </p:cNvPr>
          <p:cNvCxnSpPr>
            <a:stCxn id="187" idx="2"/>
            <a:endCxn id="457" idx="1"/>
          </p:cNvCxnSpPr>
          <p:nvPr/>
        </p:nvCxnSpPr>
        <p:spPr>
          <a:xfrm>
            <a:off x="23598120" y="13759724"/>
            <a:ext cx="7002" cy="3729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3" name="Rectangle: Rounded Corners 472">
            <a:extLst>
              <a:ext uri="{FF2B5EF4-FFF2-40B4-BE49-F238E27FC236}">
                <a16:creationId xmlns:a16="http://schemas.microsoft.com/office/drawing/2014/main" id="{7E1DCE1B-E1A8-4182-997F-C80CF3543D23}"/>
              </a:ext>
            </a:extLst>
          </p:cNvPr>
          <p:cNvSpPr/>
          <p:nvPr/>
        </p:nvSpPr>
        <p:spPr>
          <a:xfrm>
            <a:off x="783959" y="1042532"/>
            <a:ext cx="15378102" cy="15823617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cxnSp>
        <p:nvCxnSpPr>
          <p:cNvPr id="475" name="Connector: Elbow 474">
            <a:extLst>
              <a:ext uri="{FF2B5EF4-FFF2-40B4-BE49-F238E27FC236}">
                <a16:creationId xmlns:a16="http://schemas.microsoft.com/office/drawing/2014/main" id="{8E281770-5557-4554-BADD-C50CD54B7DBE}"/>
              </a:ext>
            </a:extLst>
          </p:cNvPr>
          <p:cNvCxnSpPr>
            <a:cxnSpLocks/>
            <a:stCxn id="362" idx="2"/>
          </p:cNvCxnSpPr>
          <p:nvPr/>
        </p:nvCxnSpPr>
        <p:spPr>
          <a:xfrm rot="5400000">
            <a:off x="22882222" y="8673784"/>
            <a:ext cx="403709" cy="2506776"/>
          </a:xfrm>
          <a:prstGeom prst="bentConnector2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7" name="Straight Arrow Connector 476">
            <a:extLst>
              <a:ext uri="{FF2B5EF4-FFF2-40B4-BE49-F238E27FC236}">
                <a16:creationId xmlns:a16="http://schemas.microsoft.com/office/drawing/2014/main" id="{29FE47CC-A8BC-403C-BDAB-8115C639B95E}"/>
              </a:ext>
            </a:extLst>
          </p:cNvPr>
          <p:cNvCxnSpPr>
            <a:cxnSpLocks/>
          </p:cNvCxnSpPr>
          <p:nvPr/>
        </p:nvCxnSpPr>
        <p:spPr>
          <a:xfrm flipH="1">
            <a:off x="21754966" y="5321871"/>
            <a:ext cx="6568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8" name="Rectangle 477">
            <a:extLst>
              <a:ext uri="{FF2B5EF4-FFF2-40B4-BE49-F238E27FC236}">
                <a16:creationId xmlns:a16="http://schemas.microsoft.com/office/drawing/2014/main" id="{CF22A050-8DB1-4371-BE62-EFC6DFCC4501}"/>
              </a:ext>
            </a:extLst>
          </p:cNvPr>
          <p:cNvSpPr/>
          <p:nvPr/>
        </p:nvSpPr>
        <p:spPr>
          <a:xfrm>
            <a:off x="21683529" y="5431685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REST/HTTPS</a:t>
            </a:r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BEDD7BCA-019C-42AC-9713-2F89E8D03D80}"/>
              </a:ext>
            </a:extLst>
          </p:cNvPr>
          <p:cNvSpPr/>
          <p:nvPr/>
        </p:nvSpPr>
        <p:spPr>
          <a:xfrm>
            <a:off x="23181685" y="2271519"/>
            <a:ext cx="958065" cy="8322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IdP</a:t>
            </a:r>
          </a:p>
        </p:txBody>
      </p:sp>
      <p:sp>
        <p:nvSpPr>
          <p:cNvPr id="484" name="Rectangle 483">
            <a:extLst>
              <a:ext uri="{FF2B5EF4-FFF2-40B4-BE49-F238E27FC236}">
                <a16:creationId xmlns:a16="http://schemas.microsoft.com/office/drawing/2014/main" id="{B156A3BE-B1B0-4E24-B6B0-8E16E7F3073F}"/>
              </a:ext>
            </a:extLst>
          </p:cNvPr>
          <p:cNvSpPr/>
          <p:nvPr/>
        </p:nvSpPr>
        <p:spPr>
          <a:xfrm>
            <a:off x="23723855" y="3014145"/>
            <a:ext cx="479033" cy="2527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>
                <a:ea typeface="Segoe UI Black" panose="020B0A02040204020203" pitchFamily="34" charset="0"/>
                <a:cs typeface="Times New Roman" panose="02020603050405020304" pitchFamily="18" charset="0"/>
              </a:rPr>
              <a:t>MFA</a:t>
            </a:r>
          </a:p>
        </p:txBody>
      </p:sp>
      <p:cxnSp>
        <p:nvCxnSpPr>
          <p:cNvPr id="485" name="Straight Arrow Connector 484">
            <a:extLst>
              <a:ext uri="{FF2B5EF4-FFF2-40B4-BE49-F238E27FC236}">
                <a16:creationId xmlns:a16="http://schemas.microsoft.com/office/drawing/2014/main" id="{742D62FF-D0BF-4F11-BA47-9CA12049982D}"/>
              </a:ext>
            </a:extLst>
          </p:cNvPr>
          <p:cNvCxnSpPr>
            <a:cxnSpLocks/>
            <a:endCxn id="483" idx="1"/>
          </p:cNvCxnSpPr>
          <p:nvPr/>
        </p:nvCxnSpPr>
        <p:spPr>
          <a:xfrm>
            <a:off x="21757908" y="2687623"/>
            <a:ext cx="14237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7" name="Cylinder 486">
            <a:extLst>
              <a:ext uri="{FF2B5EF4-FFF2-40B4-BE49-F238E27FC236}">
                <a16:creationId xmlns:a16="http://schemas.microsoft.com/office/drawing/2014/main" id="{D64F0835-648B-4E33-A84A-4792FABBDE0E}"/>
              </a:ext>
            </a:extLst>
          </p:cNvPr>
          <p:cNvSpPr/>
          <p:nvPr/>
        </p:nvSpPr>
        <p:spPr>
          <a:xfrm>
            <a:off x="23162488" y="10501171"/>
            <a:ext cx="1122735" cy="1592163"/>
          </a:xfrm>
          <a:prstGeom prst="can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>
                <a:solidFill>
                  <a:sysClr val="windowText" lastClr="0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HashiCorp</a:t>
            </a:r>
            <a:r>
              <a:rPr lang="en-US" sz="1100" dirty="0">
                <a:solidFill>
                  <a:sysClr val="windowText" lastClr="0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Vault</a:t>
            </a:r>
          </a:p>
        </p:txBody>
      </p:sp>
      <p:cxnSp>
        <p:nvCxnSpPr>
          <p:cNvPr id="489" name="Straight Arrow Connector 488">
            <a:extLst>
              <a:ext uri="{FF2B5EF4-FFF2-40B4-BE49-F238E27FC236}">
                <a16:creationId xmlns:a16="http://schemas.microsoft.com/office/drawing/2014/main" id="{AE16792E-A0F2-4BF7-B76D-E5DE8DBE371C}"/>
              </a:ext>
            </a:extLst>
          </p:cNvPr>
          <p:cNvCxnSpPr>
            <a:cxnSpLocks/>
            <a:endCxn id="487" idx="2"/>
          </p:cNvCxnSpPr>
          <p:nvPr/>
        </p:nvCxnSpPr>
        <p:spPr>
          <a:xfrm flipV="1">
            <a:off x="21766907" y="11297250"/>
            <a:ext cx="1395578" cy="5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0" name="Rectangle 489">
            <a:extLst>
              <a:ext uri="{FF2B5EF4-FFF2-40B4-BE49-F238E27FC236}">
                <a16:creationId xmlns:a16="http://schemas.microsoft.com/office/drawing/2014/main" id="{47F30C1F-A6BD-4859-8652-5162D8D2CB67}"/>
              </a:ext>
            </a:extLst>
          </p:cNvPr>
          <p:cNvSpPr/>
          <p:nvPr/>
        </p:nvSpPr>
        <p:spPr>
          <a:xfrm>
            <a:off x="21120966" y="12772148"/>
            <a:ext cx="2308616" cy="567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Sensitive Files and Directory Changes</a:t>
            </a:r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id="{957B752E-500B-4074-9225-79ADA350F719}"/>
              </a:ext>
            </a:extLst>
          </p:cNvPr>
          <p:cNvSpPr/>
          <p:nvPr/>
        </p:nvSpPr>
        <p:spPr>
          <a:xfrm>
            <a:off x="21153148" y="2173422"/>
            <a:ext cx="2308616" cy="567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Identity Service Request</a:t>
            </a:r>
          </a:p>
        </p:txBody>
      </p:sp>
      <p:sp>
        <p:nvSpPr>
          <p:cNvPr id="499" name="Rectangle 498">
            <a:extLst>
              <a:ext uri="{FF2B5EF4-FFF2-40B4-BE49-F238E27FC236}">
                <a16:creationId xmlns:a16="http://schemas.microsoft.com/office/drawing/2014/main" id="{A3CB6AC4-16D4-4B86-BC96-1601C46C106B}"/>
              </a:ext>
            </a:extLst>
          </p:cNvPr>
          <p:cNvSpPr/>
          <p:nvPr/>
        </p:nvSpPr>
        <p:spPr>
          <a:xfrm>
            <a:off x="28400381" y="8386447"/>
            <a:ext cx="1067117" cy="80905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Digital Signature Creator</a:t>
            </a:r>
          </a:p>
        </p:txBody>
      </p:sp>
      <p:sp>
        <p:nvSpPr>
          <p:cNvPr id="500" name="Rectangle 499">
            <a:extLst>
              <a:ext uri="{FF2B5EF4-FFF2-40B4-BE49-F238E27FC236}">
                <a16:creationId xmlns:a16="http://schemas.microsoft.com/office/drawing/2014/main" id="{7C402DBF-B97D-4B34-B984-A64107AC6826}"/>
              </a:ext>
            </a:extLst>
          </p:cNvPr>
          <p:cNvSpPr/>
          <p:nvPr/>
        </p:nvSpPr>
        <p:spPr>
          <a:xfrm>
            <a:off x="32977807" y="8360417"/>
            <a:ext cx="1083699" cy="81584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Digital Signature Verifier</a:t>
            </a:r>
          </a:p>
        </p:txBody>
      </p:sp>
      <p:sp>
        <p:nvSpPr>
          <p:cNvPr id="501" name="Flowchart: Document 500">
            <a:extLst>
              <a:ext uri="{FF2B5EF4-FFF2-40B4-BE49-F238E27FC236}">
                <a16:creationId xmlns:a16="http://schemas.microsoft.com/office/drawing/2014/main" id="{20DA1F48-76C0-4291-8086-B96D70FF48C0}"/>
              </a:ext>
            </a:extLst>
          </p:cNvPr>
          <p:cNvSpPr/>
          <p:nvPr/>
        </p:nvSpPr>
        <p:spPr>
          <a:xfrm>
            <a:off x="25544249" y="8971113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Sela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7F34C452-787F-4DBC-AFA6-1B30AF68D06D}"/>
              </a:ext>
            </a:extLst>
          </p:cNvPr>
          <p:cNvSpPr/>
          <p:nvPr/>
        </p:nvSpPr>
        <p:spPr>
          <a:xfrm>
            <a:off x="24437963" y="8989324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Bio </a:t>
            </a:r>
            <a:r>
              <a:rPr lang="en-US" sz="1000" dirty="0" err="1">
                <a:ea typeface="Segoe UI Black" panose="020B0A02040204020203" pitchFamily="34" charset="0"/>
                <a:cs typeface="Times New Roman" panose="02020603050405020304" pitchFamily="18" charset="0"/>
              </a:rPr>
              <a:t>AuthN</a:t>
            </a:r>
            <a:endParaRPr lang="en-US" sz="1000" dirty="0"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03" name="Straight Arrow Connector 502">
            <a:extLst>
              <a:ext uri="{FF2B5EF4-FFF2-40B4-BE49-F238E27FC236}">
                <a16:creationId xmlns:a16="http://schemas.microsoft.com/office/drawing/2014/main" id="{0A476414-DD08-43B8-B2E1-B7F290F8CB49}"/>
              </a:ext>
            </a:extLst>
          </p:cNvPr>
          <p:cNvCxnSpPr>
            <a:cxnSpLocks/>
            <a:stCxn id="362" idx="3"/>
            <a:endCxn id="499" idx="1"/>
          </p:cNvCxnSpPr>
          <p:nvPr/>
        </p:nvCxnSpPr>
        <p:spPr>
          <a:xfrm>
            <a:off x="26224531" y="8777352"/>
            <a:ext cx="2175850" cy="13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6" name="Straight Arrow Connector 505">
            <a:extLst>
              <a:ext uri="{FF2B5EF4-FFF2-40B4-BE49-F238E27FC236}">
                <a16:creationId xmlns:a16="http://schemas.microsoft.com/office/drawing/2014/main" id="{485E8A53-FFBB-4173-8BE1-B0490C7E5465}"/>
              </a:ext>
            </a:extLst>
          </p:cNvPr>
          <p:cNvCxnSpPr>
            <a:cxnSpLocks/>
            <a:stCxn id="499" idx="3"/>
            <a:endCxn id="516" idx="1"/>
          </p:cNvCxnSpPr>
          <p:nvPr/>
        </p:nvCxnSpPr>
        <p:spPr>
          <a:xfrm flipV="1">
            <a:off x="29467498" y="8784561"/>
            <a:ext cx="1363601" cy="6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4" name="Rectangle 513">
            <a:extLst>
              <a:ext uri="{FF2B5EF4-FFF2-40B4-BE49-F238E27FC236}">
                <a16:creationId xmlns:a16="http://schemas.microsoft.com/office/drawing/2014/main" id="{F163A3CB-C13E-400E-81D3-2A7FCA49B9DD}"/>
              </a:ext>
            </a:extLst>
          </p:cNvPr>
          <p:cNvSpPr/>
          <p:nvPr/>
        </p:nvSpPr>
        <p:spPr>
          <a:xfrm>
            <a:off x="29606597" y="8794227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TLS</a:t>
            </a:r>
          </a:p>
        </p:txBody>
      </p:sp>
      <p:sp>
        <p:nvSpPr>
          <p:cNvPr id="516" name="Rectangle 515">
            <a:extLst>
              <a:ext uri="{FF2B5EF4-FFF2-40B4-BE49-F238E27FC236}">
                <a16:creationId xmlns:a16="http://schemas.microsoft.com/office/drawing/2014/main" id="{9B9A7EC9-4249-443D-850D-BBDAC3FCFB00}"/>
              </a:ext>
            </a:extLst>
          </p:cNvPr>
          <p:cNvSpPr/>
          <p:nvPr/>
        </p:nvSpPr>
        <p:spPr>
          <a:xfrm>
            <a:off x="30831099" y="7271910"/>
            <a:ext cx="1067117" cy="30253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Trusted and Untrusted Network Firewall</a:t>
            </a:r>
          </a:p>
        </p:txBody>
      </p:sp>
      <p:sp>
        <p:nvSpPr>
          <p:cNvPr id="517" name="Rectangle 516">
            <a:extLst>
              <a:ext uri="{FF2B5EF4-FFF2-40B4-BE49-F238E27FC236}">
                <a16:creationId xmlns:a16="http://schemas.microsoft.com/office/drawing/2014/main" id="{D698730F-3D79-4D3B-AD6B-6518DE680CB2}"/>
              </a:ext>
            </a:extLst>
          </p:cNvPr>
          <p:cNvSpPr/>
          <p:nvPr/>
        </p:nvSpPr>
        <p:spPr>
          <a:xfrm>
            <a:off x="34964299" y="7628465"/>
            <a:ext cx="1376738" cy="65754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Decision Engine</a:t>
            </a:r>
          </a:p>
        </p:txBody>
      </p:sp>
      <p:sp>
        <p:nvSpPr>
          <p:cNvPr id="518" name="Rectangle 517">
            <a:extLst>
              <a:ext uri="{FF2B5EF4-FFF2-40B4-BE49-F238E27FC236}">
                <a16:creationId xmlns:a16="http://schemas.microsoft.com/office/drawing/2014/main" id="{50632F25-57E9-4825-80F8-FC6F1B7B86D8}"/>
              </a:ext>
            </a:extLst>
          </p:cNvPr>
          <p:cNvSpPr/>
          <p:nvPr/>
        </p:nvSpPr>
        <p:spPr>
          <a:xfrm>
            <a:off x="34969662" y="9218453"/>
            <a:ext cx="1376738" cy="65754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Rules Engine</a:t>
            </a:r>
          </a:p>
        </p:txBody>
      </p:sp>
      <p:sp>
        <p:nvSpPr>
          <p:cNvPr id="519" name="Rectangle: Rounded Corners 518">
            <a:extLst>
              <a:ext uri="{FF2B5EF4-FFF2-40B4-BE49-F238E27FC236}">
                <a16:creationId xmlns:a16="http://schemas.microsoft.com/office/drawing/2014/main" id="{394D5A79-4593-479B-8282-E5F4A615A6AC}"/>
              </a:ext>
            </a:extLst>
          </p:cNvPr>
          <p:cNvSpPr/>
          <p:nvPr/>
        </p:nvSpPr>
        <p:spPr>
          <a:xfrm>
            <a:off x="34689563" y="7402341"/>
            <a:ext cx="1926211" cy="2721705"/>
          </a:xfrm>
          <a:prstGeom prst="round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cxnSp>
        <p:nvCxnSpPr>
          <p:cNvPr id="521" name="Straight Connector 520">
            <a:extLst>
              <a:ext uri="{FF2B5EF4-FFF2-40B4-BE49-F238E27FC236}">
                <a16:creationId xmlns:a16="http://schemas.microsoft.com/office/drawing/2014/main" id="{BB710092-C8B7-46FD-A7AA-CCB4866C689B}"/>
              </a:ext>
            </a:extLst>
          </p:cNvPr>
          <p:cNvCxnSpPr>
            <a:cxnSpLocks/>
            <a:stCxn id="517" idx="2"/>
            <a:endCxn id="518" idx="0"/>
          </p:cNvCxnSpPr>
          <p:nvPr/>
        </p:nvCxnSpPr>
        <p:spPr>
          <a:xfrm>
            <a:off x="35652668" y="8286011"/>
            <a:ext cx="5363" cy="9324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2" name="Straight Arrow Connector 521">
            <a:extLst>
              <a:ext uri="{FF2B5EF4-FFF2-40B4-BE49-F238E27FC236}">
                <a16:creationId xmlns:a16="http://schemas.microsoft.com/office/drawing/2014/main" id="{96148E36-6310-4447-83E1-42E48974CE18}"/>
              </a:ext>
            </a:extLst>
          </p:cNvPr>
          <p:cNvCxnSpPr>
            <a:cxnSpLocks/>
            <a:stCxn id="500" idx="3"/>
            <a:endCxn id="519" idx="1"/>
          </p:cNvCxnSpPr>
          <p:nvPr/>
        </p:nvCxnSpPr>
        <p:spPr>
          <a:xfrm flipV="1">
            <a:off x="34061506" y="8763194"/>
            <a:ext cx="628057" cy="5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6" name="Straight Arrow Connector 525">
            <a:extLst>
              <a:ext uri="{FF2B5EF4-FFF2-40B4-BE49-F238E27FC236}">
                <a16:creationId xmlns:a16="http://schemas.microsoft.com/office/drawing/2014/main" id="{64126A0E-9DFC-4080-88EC-4033266D9FE7}"/>
              </a:ext>
            </a:extLst>
          </p:cNvPr>
          <p:cNvCxnSpPr>
            <a:cxnSpLocks/>
          </p:cNvCxnSpPr>
          <p:nvPr/>
        </p:nvCxnSpPr>
        <p:spPr>
          <a:xfrm>
            <a:off x="36593039" y="8764168"/>
            <a:ext cx="2029327" cy="14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9" name="Rectangle 528">
            <a:extLst>
              <a:ext uri="{FF2B5EF4-FFF2-40B4-BE49-F238E27FC236}">
                <a16:creationId xmlns:a16="http://schemas.microsoft.com/office/drawing/2014/main" id="{7CA62832-56F5-41C3-9F57-214F69A19676}"/>
              </a:ext>
            </a:extLst>
          </p:cNvPr>
          <p:cNvSpPr/>
          <p:nvPr/>
        </p:nvSpPr>
        <p:spPr>
          <a:xfrm>
            <a:off x="36464268" y="8110084"/>
            <a:ext cx="2308616" cy="567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Files to Trusted Monster</a:t>
            </a:r>
          </a:p>
        </p:txBody>
      </p:sp>
      <p:sp>
        <p:nvSpPr>
          <p:cNvPr id="530" name="Flowchart: Document 529">
            <a:extLst>
              <a:ext uri="{FF2B5EF4-FFF2-40B4-BE49-F238E27FC236}">
                <a16:creationId xmlns:a16="http://schemas.microsoft.com/office/drawing/2014/main" id="{F0066B24-D0C4-4A58-B99E-F97DBE2C3E94}"/>
              </a:ext>
            </a:extLst>
          </p:cNvPr>
          <p:cNvSpPr/>
          <p:nvPr/>
        </p:nvSpPr>
        <p:spPr>
          <a:xfrm>
            <a:off x="32783504" y="9080752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531" name="Flowchart: Document 530">
            <a:extLst>
              <a:ext uri="{FF2B5EF4-FFF2-40B4-BE49-F238E27FC236}">
                <a16:creationId xmlns:a16="http://schemas.microsoft.com/office/drawing/2014/main" id="{020E7BAD-F932-4F87-A17B-81B535A997B4}"/>
              </a:ext>
            </a:extLst>
          </p:cNvPr>
          <p:cNvSpPr/>
          <p:nvPr/>
        </p:nvSpPr>
        <p:spPr>
          <a:xfrm>
            <a:off x="34836986" y="8157035"/>
            <a:ext cx="487135" cy="503434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Syslog</a:t>
            </a:r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81A14C22-C8DA-4C47-ACFB-FBE9D7324BD2}"/>
              </a:ext>
            </a:extLst>
          </p:cNvPr>
          <p:cNvSpPr/>
          <p:nvPr/>
        </p:nvSpPr>
        <p:spPr>
          <a:xfrm>
            <a:off x="31753523" y="7095617"/>
            <a:ext cx="3126769" cy="50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Security Pipeline</a:t>
            </a:r>
          </a:p>
        </p:txBody>
      </p:sp>
      <p:sp>
        <p:nvSpPr>
          <p:cNvPr id="533" name="Rectangle 532">
            <a:extLst>
              <a:ext uri="{FF2B5EF4-FFF2-40B4-BE49-F238E27FC236}">
                <a16:creationId xmlns:a16="http://schemas.microsoft.com/office/drawing/2014/main" id="{DE5702EF-5CEF-4A31-AEFA-6C1C6BEB9AF5}"/>
              </a:ext>
            </a:extLst>
          </p:cNvPr>
          <p:cNvSpPr/>
          <p:nvPr/>
        </p:nvSpPr>
        <p:spPr>
          <a:xfrm>
            <a:off x="21002728" y="4683570"/>
            <a:ext cx="2308616" cy="567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Request to Monster</a:t>
            </a:r>
          </a:p>
        </p:txBody>
      </p:sp>
      <p:cxnSp>
        <p:nvCxnSpPr>
          <p:cNvPr id="534" name="Straight Arrow Connector 533">
            <a:extLst>
              <a:ext uri="{FF2B5EF4-FFF2-40B4-BE49-F238E27FC236}">
                <a16:creationId xmlns:a16="http://schemas.microsoft.com/office/drawing/2014/main" id="{CD85CF02-60FE-4D4A-B1A0-FDB622C1210F}"/>
              </a:ext>
            </a:extLst>
          </p:cNvPr>
          <p:cNvCxnSpPr>
            <a:cxnSpLocks/>
          </p:cNvCxnSpPr>
          <p:nvPr/>
        </p:nvCxnSpPr>
        <p:spPr>
          <a:xfrm>
            <a:off x="21744820" y="8583281"/>
            <a:ext cx="7625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6" name="Rectangle 535">
            <a:extLst>
              <a:ext uri="{FF2B5EF4-FFF2-40B4-BE49-F238E27FC236}">
                <a16:creationId xmlns:a16="http://schemas.microsoft.com/office/drawing/2014/main" id="{C0D743E8-19E0-4422-9D2C-27A437BF1E27}"/>
              </a:ext>
            </a:extLst>
          </p:cNvPr>
          <p:cNvSpPr/>
          <p:nvPr/>
        </p:nvSpPr>
        <p:spPr>
          <a:xfrm>
            <a:off x="21659755" y="8231338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REST/HTTPS</a:t>
            </a:r>
          </a:p>
        </p:txBody>
      </p:sp>
      <p:sp>
        <p:nvSpPr>
          <p:cNvPr id="537" name="Rectangle 536">
            <a:extLst>
              <a:ext uri="{FF2B5EF4-FFF2-40B4-BE49-F238E27FC236}">
                <a16:creationId xmlns:a16="http://schemas.microsoft.com/office/drawing/2014/main" id="{8D6B6750-74BA-40C3-BF94-33FB2781C7E7}"/>
              </a:ext>
            </a:extLst>
          </p:cNvPr>
          <p:cNvSpPr/>
          <p:nvPr/>
        </p:nvSpPr>
        <p:spPr>
          <a:xfrm>
            <a:off x="21677490" y="9662561"/>
            <a:ext cx="2308616" cy="567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Request to Monster</a:t>
            </a:r>
          </a:p>
        </p:txBody>
      </p:sp>
      <p:sp>
        <p:nvSpPr>
          <p:cNvPr id="538" name="Rectangle 537">
            <a:extLst>
              <a:ext uri="{FF2B5EF4-FFF2-40B4-BE49-F238E27FC236}">
                <a16:creationId xmlns:a16="http://schemas.microsoft.com/office/drawing/2014/main" id="{8E2F1EC8-A7AC-4F15-B564-F0A0B40231D4}"/>
              </a:ext>
            </a:extLst>
          </p:cNvPr>
          <p:cNvSpPr/>
          <p:nvPr/>
        </p:nvSpPr>
        <p:spPr>
          <a:xfrm>
            <a:off x="21968531" y="11287317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TLS</a:t>
            </a:r>
          </a:p>
        </p:txBody>
      </p:sp>
      <p:cxnSp>
        <p:nvCxnSpPr>
          <p:cNvPr id="548" name="Straight Arrow Connector 547">
            <a:extLst>
              <a:ext uri="{FF2B5EF4-FFF2-40B4-BE49-F238E27FC236}">
                <a16:creationId xmlns:a16="http://schemas.microsoft.com/office/drawing/2014/main" id="{FEAD084D-7547-4BD0-970D-8192C7303C25}"/>
              </a:ext>
            </a:extLst>
          </p:cNvPr>
          <p:cNvCxnSpPr>
            <a:cxnSpLocks/>
            <a:stCxn id="516" idx="3"/>
            <a:endCxn id="500" idx="1"/>
          </p:cNvCxnSpPr>
          <p:nvPr/>
        </p:nvCxnSpPr>
        <p:spPr>
          <a:xfrm flipV="1">
            <a:off x="31898216" y="8768340"/>
            <a:ext cx="1079591" cy="16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1" name="Rectangle 550">
            <a:extLst>
              <a:ext uri="{FF2B5EF4-FFF2-40B4-BE49-F238E27FC236}">
                <a16:creationId xmlns:a16="http://schemas.microsoft.com/office/drawing/2014/main" id="{10FF6BA2-3122-4D2A-B935-68765B175A58}"/>
              </a:ext>
            </a:extLst>
          </p:cNvPr>
          <p:cNvSpPr/>
          <p:nvPr/>
        </p:nvSpPr>
        <p:spPr>
          <a:xfrm>
            <a:off x="32011397" y="8382251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Digitally Signed Files</a:t>
            </a:r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9669E6A8-E57B-41EA-BD03-C3C4DDD215C9}"/>
              </a:ext>
            </a:extLst>
          </p:cNvPr>
          <p:cNvSpPr/>
          <p:nvPr/>
        </p:nvSpPr>
        <p:spPr>
          <a:xfrm>
            <a:off x="31940591" y="8826417"/>
            <a:ext cx="842913" cy="3314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TLS</a:t>
            </a:r>
          </a:p>
        </p:txBody>
      </p:sp>
      <p:sp>
        <p:nvSpPr>
          <p:cNvPr id="567" name="Flowchart: Alternate Process 566">
            <a:extLst>
              <a:ext uri="{FF2B5EF4-FFF2-40B4-BE49-F238E27FC236}">
                <a16:creationId xmlns:a16="http://schemas.microsoft.com/office/drawing/2014/main" id="{3E331EA8-F04F-43B8-8BCB-50DC2C0926C3}"/>
              </a:ext>
            </a:extLst>
          </p:cNvPr>
          <p:cNvSpPr/>
          <p:nvPr/>
        </p:nvSpPr>
        <p:spPr>
          <a:xfrm>
            <a:off x="27256848" y="7121343"/>
            <a:ext cx="10340540" cy="3316204"/>
          </a:xfrm>
          <a:prstGeom prst="flowChartAlternateProcess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Rectangle 571">
            <a:extLst>
              <a:ext uri="{FF2B5EF4-FFF2-40B4-BE49-F238E27FC236}">
                <a16:creationId xmlns:a16="http://schemas.microsoft.com/office/drawing/2014/main" id="{2FA0608A-D4A5-4753-8710-89B67D35B980}"/>
              </a:ext>
            </a:extLst>
          </p:cNvPr>
          <p:cNvSpPr/>
          <p:nvPr/>
        </p:nvSpPr>
        <p:spPr>
          <a:xfrm>
            <a:off x="13801399" y="8448004"/>
            <a:ext cx="945673" cy="12743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WAF</a:t>
            </a:r>
          </a:p>
        </p:txBody>
      </p:sp>
      <p:cxnSp>
        <p:nvCxnSpPr>
          <p:cNvPr id="575" name="Straight Arrow Connector 574">
            <a:extLst>
              <a:ext uri="{FF2B5EF4-FFF2-40B4-BE49-F238E27FC236}">
                <a16:creationId xmlns:a16="http://schemas.microsoft.com/office/drawing/2014/main" id="{A2940640-E17C-49FA-8264-0289C17437A2}"/>
              </a:ext>
            </a:extLst>
          </p:cNvPr>
          <p:cNvCxnSpPr>
            <a:cxnSpLocks/>
            <a:stCxn id="572" idx="1"/>
            <a:endCxn id="38" idx="3"/>
          </p:cNvCxnSpPr>
          <p:nvPr/>
        </p:nvCxnSpPr>
        <p:spPr>
          <a:xfrm flipH="1">
            <a:off x="13239645" y="9085172"/>
            <a:ext cx="561754" cy="12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7" name="Rectangle 256">
            <a:extLst>
              <a:ext uri="{FF2B5EF4-FFF2-40B4-BE49-F238E27FC236}">
                <a16:creationId xmlns:a16="http://schemas.microsoft.com/office/drawing/2014/main" id="{41D069CB-D945-4DD5-A1F6-73A0F9B95409}"/>
              </a:ext>
            </a:extLst>
          </p:cNvPr>
          <p:cNvSpPr/>
          <p:nvPr/>
        </p:nvSpPr>
        <p:spPr>
          <a:xfrm>
            <a:off x="10339775" y="9636889"/>
            <a:ext cx="606175" cy="3904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ea typeface="Segoe UI Black" panose="020B0A02040204020203" pitchFamily="34" charset="0"/>
                <a:cs typeface="Times New Roman" panose="02020603050405020304" pitchFamily="18" charset="0"/>
              </a:rPr>
              <a:t>MAC</a:t>
            </a:r>
          </a:p>
        </p:txBody>
      </p:sp>
    </p:spTree>
    <p:extLst>
      <p:ext uri="{BB962C8B-B14F-4D97-AF65-F5344CB8AC3E}">
        <p14:creationId xmlns:p14="http://schemas.microsoft.com/office/powerpoint/2010/main" val="2027718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971</TotalTime>
  <Words>313</Words>
  <Application>Microsoft Office PowerPoint</Application>
  <PresentationFormat>Custom</PresentationFormat>
  <Paragraphs>178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 Black</vt:lpstr>
      <vt:lpstr>Office Theme</vt:lpstr>
      <vt:lpstr>معماری امنیتی سیستم سادا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معماری امنیتی سیستم سادا</dc:title>
  <dc:creator>98919</dc:creator>
  <cp:lastModifiedBy>98919</cp:lastModifiedBy>
  <cp:revision>113</cp:revision>
  <dcterms:created xsi:type="dcterms:W3CDTF">2023-09-23T18:03:40Z</dcterms:created>
  <dcterms:modified xsi:type="dcterms:W3CDTF">2023-09-24T22:12:46Z</dcterms:modified>
</cp:coreProperties>
</file>